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77"/>
  </p:notesMasterIdLst>
  <p:handoutMasterIdLst>
    <p:handoutMasterId r:id="rId78"/>
  </p:handoutMasterIdLst>
  <p:sldIdLst>
    <p:sldId id="272" r:id="rId2"/>
    <p:sldId id="347" r:id="rId3"/>
    <p:sldId id="348" r:id="rId4"/>
    <p:sldId id="349" r:id="rId5"/>
    <p:sldId id="274" r:id="rId6"/>
    <p:sldId id="357" r:id="rId7"/>
    <p:sldId id="352" r:id="rId8"/>
    <p:sldId id="354" r:id="rId9"/>
    <p:sldId id="355" r:id="rId10"/>
    <p:sldId id="356" r:id="rId11"/>
    <p:sldId id="261" r:id="rId12"/>
    <p:sldId id="353" r:id="rId13"/>
    <p:sldId id="263" r:id="rId14"/>
    <p:sldId id="264" r:id="rId15"/>
    <p:sldId id="265" r:id="rId16"/>
    <p:sldId id="266" r:id="rId17"/>
    <p:sldId id="267" r:id="rId18"/>
    <p:sldId id="268" r:id="rId19"/>
    <p:sldId id="269" r:id="rId20"/>
    <p:sldId id="289" r:id="rId21"/>
    <p:sldId id="271" r:id="rId22"/>
    <p:sldId id="273" r:id="rId23"/>
    <p:sldId id="325" r:id="rId24"/>
    <p:sldId id="314" r:id="rId25"/>
    <p:sldId id="315" r:id="rId26"/>
    <p:sldId id="275" r:id="rId27"/>
    <p:sldId id="292" r:id="rId28"/>
    <p:sldId id="277" r:id="rId29"/>
    <p:sldId id="293" r:id="rId30"/>
    <p:sldId id="294" r:id="rId31"/>
    <p:sldId id="359" r:id="rId32"/>
    <p:sldId id="358" r:id="rId33"/>
    <p:sldId id="295" r:id="rId34"/>
    <p:sldId id="280" r:id="rId35"/>
    <p:sldId id="282" r:id="rId36"/>
    <p:sldId id="297" r:id="rId37"/>
    <p:sldId id="298" r:id="rId38"/>
    <p:sldId id="299" r:id="rId39"/>
    <p:sldId id="300" r:id="rId40"/>
    <p:sldId id="302" r:id="rId41"/>
    <p:sldId id="303" r:id="rId42"/>
    <p:sldId id="304" r:id="rId43"/>
    <p:sldId id="305" r:id="rId44"/>
    <p:sldId id="306" r:id="rId45"/>
    <p:sldId id="307" r:id="rId46"/>
    <p:sldId id="308" r:id="rId47"/>
    <p:sldId id="316" r:id="rId48"/>
    <p:sldId id="317" r:id="rId49"/>
    <p:sldId id="309" r:id="rId50"/>
    <p:sldId id="310" r:id="rId51"/>
    <p:sldId id="311" r:id="rId52"/>
    <p:sldId id="324" r:id="rId53"/>
    <p:sldId id="326" r:id="rId54"/>
    <p:sldId id="327" r:id="rId55"/>
    <p:sldId id="329" r:id="rId56"/>
    <p:sldId id="331" r:id="rId57"/>
    <p:sldId id="332" r:id="rId58"/>
    <p:sldId id="333" r:id="rId59"/>
    <p:sldId id="334" r:id="rId60"/>
    <p:sldId id="335" r:id="rId61"/>
    <p:sldId id="336" r:id="rId62"/>
    <p:sldId id="337" r:id="rId63"/>
    <p:sldId id="338" r:id="rId64"/>
    <p:sldId id="339" r:id="rId65"/>
    <p:sldId id="340" r:id="rId66"/>
    <p:sldId id="341" r:id="rId67"/>
    <p:sldId id="342" r:id="rId68"/>
    <p:sldId id="343" r:id="rId69"/>
    <p:sldId id="344" r:id="rId70"/>
    <p:sldId id="345" r:id="rId71"/>
    <p:sldId id="318" r:id="rId72"/>
    <p:sldId id="312" r:id="rId73"/>
    <p:sldId id="346" r:id="rId74"/>
    <p:sldId id="350" r:id="rId75"/>
    <p:sldId id="351" r:id="rId76"/>
  </p:sldIdLst>
  <p:sldSz cx="9144000" cy="5143500" type="screen16x9"/>
  <p:notesSz cx="6794500" cy="9931400"/>
  <p:defaultTex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164">
          <p15:clr>
            <a:srgbClr val="A4A3A4"/>
          </p15:clr>
        </p15:guide>
        <p15:guide id="2" pos="4558">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FF"/>
    <a:srgbClr val="000000"/>
    <a:srgbClr val="0DC30D"/>
    <a:srgbClr val="063DE8"/>
    <a:srgbClr val="31414B"/>
    <a:srgbClr val="C01E2D"/>
    <a:srgbClr val="CECECE"/>
    <a:srgbClr val="919191"/>
    <a:srgbClr val="6767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385" autoAdjust="0"/>
    <p:restoredTop sz="93722" autoAdjust="0"/>
  </p:normalViewPr>
  <p:slideViewPr>
    <p:cSldViewPr snapToGrid="0" showGuides="1">
      <p:cViewPr varScale="1">
        <p:scale>
          <a:sx n="91" d="100"/>
          <a:sy n="91" d="100"/>
        </p:scale>
        <p:origin x="1188" y="84"/>
      </p:cViewPr>
      <p:guideLst>
        <p:guide orient="horz" pos="3164"/>
        <p:guide pos="4558"/>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showGuides="1">
      <p:cViewPr varScale="1">
        <p:scale>
          <a:sx n="63" d="100"/>
          <a:sy n="63" d="100"/>
        </p:scale>
        <p:origin x="-3240" y="-58"/>
      </p:cViewPr>
      <p:guideLst>
        <p:guide orient="horz" pos="3128"/>
        <p:guide pos="214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CB889D-8F12-4151-8A8B-AB5C9C7ABDAE}"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lang="es-MX"/>
        </a:p>
      </dgm:t>
    </dgm:pt>
    <dgm:pt modelId="{69AE2DCF-78A5-453B-AE28-FA4EEA11F9CA}">
      <dgm:prSet phldrT="[Text]"/>
      <dgm:spPr/>
      <dgm:t>
        <a:bodyPr/>
        <a:lstStyle/>
        <a:p>
          <a:r>
            <a:rPr lang="es-MX" dirty="0"/>
            <a:t>Tipo</a:t>
          </a:r>
        </a:p>
      </dgm:t>
    </dgm:pt>
    <dgm:pt modelId="{0712D263-801E-4A58-81B5-FD7F2F8F94CC}" type="parTrans" cxnId="{C958E8DC-9CD2-43EA-8C4F-02F210FF6B63}">
      <dgm:prSet/>
      <dgm:spPr/>
      <dgm:t>
        <a:bodyPr/>
        <a:lstStyle/>
        <a:p>
          <a:endParaRPr lang="es-MX"/>
        </a:p>
      </dgm:t>
    </dgm:pt>
    <dgm:pt modelId="{B970AE33-0B20-4A5B-B3B8-D3181F3B8319}" type="sibTrans" cxnId="{C958E8DC-9CD2-43EA-8C4F-02F210FF6B63}">
      <dgm:prSet/>
      <dgm:spPr/>
      <dgm:t>
        <a:bodyPr/>
        <a:lstStyle/>
        <a:p>
          <a:endParaRPr lang="es-MX"/>
        </a:p>
      </dgm:t>
    </dgm:pt>
    <dgm:pt modelId="{3D585050-F45A-4CC4-BDF0-81A4CBF868B2}">
      <dgm:prSet/>
      <dgm:spPr/>
      <dgm:t>
        <a:bodyPr/>
        <a:lstStyle/>
        <a:p>
          <a:r>
            <a:rPr lang="es-MX" dirty="0"/>
            <a:t>Resistivo</a:t>
          </a:r>
        </a:p>
      </dgm:t>
    </dgm:pt>
    <dgm:pt modelId="{8C12E4DC-777A-469E-97C5-E0D9DD5868D8}" type="parTrans" cxnId="{C7551C01-2A32-460E-84C5-68F8BC890136}">
      <dgm:prSet/>
      <dgm:spPr/>
      <dgm:t>
        <a:bodyPr/>
        <a:lstStyle/>
        <a:p>
          <a:endParaRPr lang="es-MX"/>
        </a:p>
      </dgm:t>
    </dgm:pt>
    <dgm:pt modelId="{F4407254-A6CA-44C6-BD07-9967E12307C5}" type="sibTrans" cxnId="{C7551C01-2A32-460E-84C5-68F8BC890136}">
      <dgm:prSet/>
      <dgm:spPr/>
      <dgm:t>
        <a:bodyPr/>
        <a:lstStyle/>
        <a:p>
          <a:endParaRPr lang="es-MX"/>
        </a:p>
      </dgm:t>
    </dgm:pt>
    <dgm:pt modelId="{27B9D427-8BBF-42AF-B2A1-761D65AA9C5E}">
      <dgm:prSet/>
      <dgm:spPr/>
      <dgm:t>
        <a:bodyPr/>
        <a:lstStyle/>
        <a:p>
          <a:r>
            <a:rPr lang="es-MX" dirty="0"/>
            <a:t>Magnético</a:t>
          </a:r>
        </a:p>
      </dgm:t>
    </dgm:pt>
    <dgm:pt modelId="{8621E3E2-1860-4040-9B3A-601BC037C242}" type="parTrans" cxnId="{5F1FBDA5-1FD8-469E-992F-A317AA10F4A7}">
      <dgm:prSet/>
      <dgm:spPr/>
      <dgm:t>
        <a:bodyPr/>
        <a:lstStyle/>
        <a:p>
          <a:endParaRPr lang="es-MX"/>
        </a:p>
      </dgm:t>
    </dgm:pt>
    <dgm:pt modelId="{219EE088-102B-4837-9BCD-F776502E2881}" type="sibTrans" cxnId="{5F1FBDA5-1FD8-469E-992F-A317AA10F4A7}">
      <dgm:prSet/>
      <dgm:spPr/>
      <dgm:t>
        <a:bodyPr/>
        <a:lstStyle/>
        <a:p>
          <a:endParaRPr lang="es-MX"/>
        </a:p>
      </dgm:t>
    </dgm:pt>
    <dgm:pt modelId="{1C06C720-4450-46C8-B5AE-CB70707A8BF1}">
      <dgm:prSet/>
      <dgm:spPr/>
      <dgm:t>
        <a:bodyPr/>
        <a:lstStyle/>
        <a:p>
          <a:r>
            <a:rPr lang="es-MX" dirty="0"/>
            <a:t>Óptico</a:t>
          </a:r>
        </a:p>
      </dgm:t>
    </dgm:pt>
    <dgm:pt modelId="{2D260185-9976-4D98-A85D-EAAC62F7A41F}" type="parTrans" cxnId="{CD712248-049C-45ED-88D2-601A6C89FBED}">
      <dgm:prSet/>
      <dgm:spPr/>
      <dgm:t>
        <a:bodyPr/>
        <a:lstStyle/>
        <a:p>
          <a:endParaRPr lang="es-MX"/>
        </a:p>
      </dgm:t>
    </dgm:pt>
    <dgm:pt modelId="{0CBB6A16-DD2A-41E3-A033-10A18D61CA38}" type="sibTrans" cxnId="{CD712248-049C-45ED-88D2-601A6C89FBED}">
      <dgm:prSet/>
      <dgm:spPr/>
      <dgm:t>
        <a:bodyPr/>
        <a:lstStyle/>
        <a:p>
          <a:endParaRPr lang="es-MX"/>
        </a:p>
      </dgm:t>
    </dgm:pt>
    <dgm:pt modelId="{879EA56D-8625-411D-945E-7F354720590B}">
      <dgm:prSet/>
      <dgm:spPr/>
      <dgm:t>
        <a:bodyPr/>
        <a:lstStyle/>
        <a:p>
          <a:r>
            <a:rPr lang="es-MX" dirty="0"/>
            <a:t>Láser</a:t>
          </a:r>
        </a:p>
      </dgm:t>
    </dgm:pt>
    <dgm:pt modelId="{ED04E71D-67DE-49A6-B9B3-31684D689DC6}" type="parTrans" cxnId="{4203E8D1-0F79-47B7-943D-F2E0780BD1C7}">
      <dgm:prSet/>
      <dgm:spPr/>
      <dgm:t>
        <a:bodyPr/>
        <a:lstStyle/>
        <a:p>
          <a:endParaRPr lang="es-MX"/>
        </a:p>
      </dgm:t>
    </dgm:pt>
    <dgm:pt modelId="{92035FDB-7A51-4F3C-90A0-C962A4FC7272}" type="sibTrans" cxnId="{4203E8D1-0F79-47B7-943D-F2E0780BD1C7}">
      <dgm:prSet/>
      <dgm:spPr/>
      <dgm:t>
        <a:bodyPr/>
        <a:lstStyle/>
        <a:p>
          <a:endParaRPr lang="es-MX"/>
        </a:p>
      </dgm:t>
    </dgm:pt>
    <dgm:pt modelId="{98F8F5C1-3CED-47ED-81BE-A47AFA94067D}">
      <dgm:prSet/>
      <dgm:spPr/>
      <dgm:t>
        <a:bodyPr/>
        <a:lstStyle/>
        <a:p>
          <a:r>
            <a:rPr lang="es-MX" dirty="0"/>
            <a:t>Interfaz con analizador</a:t>
          </a:r>
        </a:p>
      </dgm:t>
    </dgm:pt>
    <dgm:pt modelId="{35884BB3-4E8D-48B6-BE23-E41FCB71273E}" type="parTrans" cxnId="{B49E8FD2-EF56-495F-8AF8-FF0690069C8E}">
      <dgm:prSet/>
      <dgm:spPr/>
      <dgm:t>
        <a:bodyPr/>
        <a:lstStyle/>
        <a:p>
          <a:endParaRPr lang="es-MX"/>
        </a:p>
      </dgm:t>
    </dgm:pt>
    <dgm:pt modelId="{54B3E485-FE50-443D-8E77-7DA73B0EC0EE}" type="sibTrans" cxnId="{B49E8FD2-EF56-495F-8AF8-FF0690069C8E}">
      <dgm:prSet/>
      <dgm:spPr/>
      <dgm:t>
        <a:bodyPr/>
        <a:lstStyle/>
        <a:p>
          <a:endParaRPr lang="es-MX"/>
        </a:p>
      </dgm:t>
    </dgm:pt>
    <dgm:pt modelId="{71FEBB6E-402B-4F97-A57F-0C012FCC75C8}">
      <dgm:prSet/>
      <dgm:spPr/>
      <dgm:t>
        <a:bodyPr/>
        <a:lstStyle/>
        <a:p>
          <a:r>
            <a:rPr lang="es-MX" dirty="0"/>
            <a:t>Analógico</a:t>
          </a:r>
        </a:p>
      </dgm:t>
    </dgm:pt>
    <dgm:pt modelId="{D6F2DB47-B6A6-406A-8347-39713F1F9D37}" type="parTrans" cxnId="{430E40DE-5FD5-4DF2-896C-CAA52CDFE696}">
      <dgm:prSet/>
      <dgm:spPr/>
      <dgm:t>
        <a:bodyPr/>
        <a:lstStyle/>
        <a:p>
          <a:endParaRPr lang="es-MX"/>
        </a:p>
      </dgm:t>
    </dgm:pt>
    <dgm:pt modelId="{CABB312B-F905-4D9E-92DF-11BBEA1531DA}" type="sibTrans" cxnId="{430E40DE-5FD5-4DF2-896C-CAA52CDFE696}">
      <dgm:prSet/>
      <dgm:spPr/>
      <dgm:t>
        <a:bodyPr/>
        <a:lstStyle/>
        <a:p>
          <a:endParaRPr lang="es-MX"/>
        </a:p>
      </dgm:t>
    </dgm:pt>
    <dgm:pt modelId="{1450C312-C75F-4952-A092-9C6CF782EB93}">
      <dgm:prSet/>
      <dgm:spPr/>
      <dgm:t>
        <a:bodyPr/>
        <a:lstStyle/>
        <a:p>
          <a:r>
            <a:rPr lang="es-MX" dirty="0"/>
            <a:t>Digital</a:t>
          </a:r>
        </a:p>
      </dgm:t>
    </dgm:pt>
    <dgm:pt modelId="{F08FB36B-128C-439E-ACC3-8BD89029E94F}" type="parTrans" cxnId="{514BC091-81D1-4492-9CCF-49DD526AD190}">
      <dgm:prSet/>
      <dgm:spPr/>
      <dgm:t>
        <a:bodyPr/>
        <a:lstStyle/>
        <a:p>
          <a:endParaRPr lang="es-MX"/>
        </a:p>
      </dgm:t>
    </dgm:pt>
    <dgm:pt modelId="{13B8364A-8914-4CF9-BC17-613889206577}" type="sibTrans" cxnId="{514BC091-81D1-4492-9CCF-49DD526AD190}">
      <dgm:prSet/>
      <dgm:spPr/>
      <dgm:t>
        <a:bodyPr/>
        <a:lstStyle/>
        <a:p>
          <a:endParaRPr lang="es-MX"/>
        </a:p>
      </dgm:t>
    </dgm:pt>
    <dgm:pt modelId="{D205C307-B23C-4553-8F41-F7FF84769805}">
      <dgm:prSet/>
      <dgm:spPr/>
      <dgm:t>
        <a:bodyPr/>
        <a:lstStyle/>
        <a:p>
          <a:r>
            <a:rPr lang="es-MX" dirty="0"/>
            <a:t>Interfaz con interruptor</a:t>
          </a:r>
        </a:p>
      </dgm:t>
    </dgm:pt>
    <dgm:pt modelId="{BE274311-4F95-44AD-9F8A-FA796537BC96}" type="parTrans" cxnId="{FD3789D8-91DA-4CEF-B7DC-1183A66F7FBB}">
      <dgm:prSet/>
      <dgm:spPr/>
      <dgm:t>
        <a:bodyPr/>
        <a:lstStyle/>
        <a:p>
          <a:endParaRPr lang="es-MX"/>
        </a:p>
      </dgm:t>
    </dgm:pt>
    <dgm:pt modelId="{8151C7EF-5438-4F1D-ACE0-AB781735F3F9}" type="sibTrans" cxnId="{FD3789D8-91DA-4CEF-B7DC-1183A66F7FBB}">
      <dgm:prSet/>
      <dgm:spPr/>
      <dgm:t>
        <a:bodyPr/>
        <a:lstStyle/>
        <a:p>
          <a:endParaRPr lang="es-MX"/>
        </a:p>
      </dgm:t>
    </dgm:pt>
    <dgm:pt modelId="{C596487D-44E5-4292-84EA-F08C7008C30C}">
      <dgm:prSet/>
      <dgm:spPr/>
      <dgm:t>
        <a:bodyPr/>
        <a:lstStyle/>
        <a:p>
          <a:r>
            <a:rPr lang="es-MX" dirty="0"/>
            <a:t>Rotativo</a:t>
          </a:r>
        </a:p>
      </dgm:t>
    </dgm:pt>
    <dgm:pt modelId="{20B06480-1E18-4378-8F81-39A7E7C989D1}" type="parTrans" cxnId="{B4659764-865F-4A65-ABB1-9F0252CB19BB}">
      <dgm:prSet/>
      <dgm:spPr/>
      <dgm:t>
        <a:bodyPr/>
        <a:lstStyle/>
        <a:p>
          <a:endParaRPr lang="es-MX"/>
        </a:p>
      </dgm:t>
    </dgm:pt>
    <dgm:pt modelId="{B273C14A-0C3F-43DF-9D96-67A5BEEAE3C2}" type="sibTrans" cxnId="{B4659764-865F-4A65-ABB1-9F0252CB19BB}">
      <dgm:prSet/>
      <dgm:spPr/>
      <dgm:t>
        <a:bodyPr/>
        <a:lstStyle/>
        <a:p>
          <a:endParaRPr lang="es-MX"/>
        </a:p>
      </dgm:t>
    </dgm:pt>
    <dgm:pt modelId="{E04FD8CC-988A-4E02-AD4A-8970EDD3151F}">
      <dgm:prSet/>
      <dgm:spPr/>
      <dgm:t>
        <a:bodyPr/>
        <a:lstStyle/>
        <a:p>
          <a:r>
            <a:rPr lang="es-MX" dirty="0"/>
            <a:t>Lineal</a:t>
          </a:r>
        </a:p>
      </dgm:t>
    </dgm:pt>
    <dgm:pt modelId="{02A34A7C-905F-4C9E-BBAF-9055DFC5B2E0}" type="parTrans" cxnId="{31F9FAC5-342C-4745-8734-15821D9D24D7}">
      <dgm:prSet/>
      <dgm:spPr/>
      <dgm:t>
        <a:bodyPr/>
        <a:lstStyle/>
        <a:p>
          <a:endParaRPr lang="es-MX"/>
        </a:p>
      </dgm:t>
    </dgm:pt>
    <dgm:pt modelId="{619A8E0B-F5B8-4BDD-9915-9987CA73939A}" type="sibTrans" cxnId="{31F9FAC5-342C-4745-8734-15821D9D24D7}">
      <dgm:prSet/>
      <dgm:spPr/>
      <dgm:t>
        <a:bodyPr/>
        <a:lstStyle/>
        <a:p>
          <a:endParaRPr lang="es-MX"/>
        </a:p>
      </dgm:t>
    </dgm:pt>
    <dgm:pt modelId="{DB81BB22-D979-400D-8C27-6221E78392FA}" type="pres">
      <dgm:prSet presAssocID="{37CB889D-8F12-4151-8A8B-AB5C9C7ABDAE}" presName="theList" presStyleCnt="0">
        <dgm:presLayoutVars>
          <dgm:dir/>
          <dgm:animLvl val="lvl"/>
          <dgm:resizeHandles val="exact"/>
        </dgm:presLayoutVars>
      </dgm:prSet>
      <dgm:spPr/>
      <dgm:t>
        <a:bodyPr/>
        <a:lstStyle/>
        <a:p>
          <a:endParaRPr lang="es-ES"/>
        </a:p>
      </dgm:t>
    </dgm:pt>
    <dgm:pt modelId="{2034417B-AA41-4EE8-8423-56CA09B53CC8}" type="pres">
      <dgm:prSet presAssocID="{69AE2DCF-78A5-453B-AE28-FA4EEA11F9CA}" presName="compNode" presStyleCnt="0"/>
      <dgm:spPr/>
    </dgm:pt>
    <dgm:pt modelId="{F1C2B4C8-19F4-4533-B4A8-55E9E0943B51}" type="pres">
      <dgm:prSet presAssocID="{69AE2DCF-78A5-453B-AE28-FA4EEA11F9CA}" presName="aNode" presStyleLbl="bgShp" presStyleIdx="0" presStyleCnt="3" custLinFactNeighborX="-1783" custLinFactNeighborY="-581"/>
      <dgm:spPr/>
      <dgm:t>
        <a:bodyPr/>
        <a:lstStyle/>
        <a:p>
          <a:endParaRPr lang="es-ES"/>
        </a:p>
      </dgm:t>
    </dgm:pt>
    <dgm:pt modelId="{A68403A7-F4BF-45A5-84F1-B80684FC1889}" type="pres">
      <dgm:prSet presAssocID="{69AE2DCF-78A5-453B-AE28-FA4EEA11F9CA}" presName="textNode" presStyleLbl="bgShp" presStyleIdx="0" presStyleCnt="3"/>
      <dgm:spPr/>
      <dgm:t>
        <a:bodyPr/>
        <a:lstStyle/>
        <a:p>
          <a:endParaRPr lang="es-ES"/>
        </a:p>
      </dgm:t>
    </dgm:pt>
    <dgm:pt modelId="{B7E0D4B7-5B04-43BA-A9D5-4A80B8C6CAF0}" type="pres">
      <dgm:prSet presAssocID="{69AE2DCF-78A5-453B-AE28-FA4EEA11F9CA}" presName="compChildNode" presStyleCnt="0"/>
      <dgm:spPr/>
    </dgm:pt>
    <dgm:pt modelId="{6B49CDF0-25F6-464F-858C-EF5788F029EF}" type="pres">
      <dgm:prSet presAssocID="{69AE2DCF-78A5-453B-AE28-FA4EEA11F9CA}" presName="theInnerList" presStyleCnt="0"/>
      <dgm:spPr/>
    </dgm:pt>
    <dgm:pt modelId="{4D827400-23C1-4E5E-9134-923D6D6DC202}" type="pres">
      <dgm:prSet presAssocID="{3D585050-F45A-4CC4-BDF0-81A4CBF868B2}" presName="childNode" presStyleLbl="node1" presStyleIdx="0" presStyleCnt="8">
        <dgm:presLayoutVars>
          <dgm:bulletEnabled val="1"/>
        </dgm:presLayoutVars>
      </dgm:prSet>
      <dgm:spPr/>
      <dgm:t>
        <a:bodyPr/>
        <a:lstStyle/>
        <a:p>
          <a:endParaRPr lang="es-ES"/>
        </a:p>
      </dgm:t>
    </dgm:pt>
    <dgm:pt modelId="{9E46A906-D6FF-4D7A-9138-110BE3006297}" type="pres">
      <dgm:prSet presAssocID="{3D585050-F45A-4CC4-BDF0-81A4CBF868B2}" presName="aSpace2" presStyleCnt="0"/>
      <dgm:spPr/>
    </dgm:pt>
    <dgm:pt modelId="{7C892BC8-A8F6-465E-889C-872CDCE81B78}" type="pres">
      <dgm:prSet presAssocID="{27B9D427-8BBF-42AF-B2A1-761D65AA9C5E}" presName="childNode" presStyleLbl="node1" presStyleIdx="1" presStyleCnt="8">
        <dgm:presLayoutVars>
          <dgm:bulletEnabled val="1"/>
        </dgm:presLayoutVars>
      </dgm:prSet>
      <dgm:spPr/>
      <dgm:t>
        <a:bodyPr/>
        <a:lstStyle/>
        <a:p>
          <a:endParaRPr lang="es-ES"/>
        </a:p>
      </dgm:t>
    </dgm:pt>
    <dgm:pt modelId="{B57ADCC4-CA62-4B68-B51D-64C9CE73A9D0}" type="pres">
      <dgm:prSet presAssocID="{27B9D427-8BBF-42AF-B2A1-761D65AA9C5E}" presName="aSpace2" presStyleCnt="0"/>
      <dgm:spPr/>
    </dgm:pt>
    <dgm:pt modelId="{D148905A-A75C-4CF7-92A4-28F4A41511D2}" type="pres">
      <dgm:prSet presAssocID="{1C06C720-4450-46C8-B5AE-CB70707A8BF1}" presName="childNode" presStyleLbl="node1" presStyleIdx="2" presStyleCnt="8">
        <dgm:presLayoutVars>
          <dgm:bulletEnabled val="1"/>
        </dgm:presLayoutVars>
      </dgm:prSet>
      <dgm:spPr/>
      <dgm:t>
        <a:bodyPr/>
        <a:lstStyle/>
        <a:p>
          <a:endParaRPr lang="es-ES"/>
        </a:p>
      </dgm:t>
    </dgm:pt>
    <dgm:pt modelId="{8B380B82-81DE-4B05-B448-17E7CE6C87E7}" type="pres">
      <dgm:prSet presAssocID="{1C06C720-4450-46C8-B5AE-CB70707A8BF1}" presName="aSpace2" presStyleCnt="0"/>
      <dgm:spPr/>
    </dgm:pt>
    <dgm:pt modelId="{63F1D7B7-8A1E-41C9-B3CE-A1BFB5211465}" type="pres">
      <dgm:prSet presAssocID="{879EA56D-8625-411D-945E-7F354720590B}" presName="childNode" presStyleLbl="node1" presStyleIdx="3" presStyleCnt="8">
        <dgm:presLayoutVars>
          <dgm:bulletEnabled val="1"/>
        </dgm:presLayoutVars>
      </dgm:prSet>
      <dgm:spPr/>
      <dgm:t>
        <a:bodyPr/>
        <a:lstStyle/>
        <a:p>
          <a:endParaRPr lang="es-ES"/>
        </a:p>
      </dgm:t>
    </dgm:pt>
    <dgm:pt modelId="{4F31FE5C-5A16-4226-93E5-6255E2DA7155}" type="pres">
      <dgm:prSet presAssocID="{69AE2DCF-78A5-453B-AE28-FA4EEA11F9CA}" presName="aSpace" presStyleCnt="0"/>
      <dgm:spPr/>
    </dgm:pt>
    <dgm:pt modelId="{E7FD05F7-7B97-4FEB-ACC9-AD220F9A37E2}" type="pres">
      <dgm:prSet presAssocID="{98F8F5C1-3CED-47ED-81BE-A47AFA94067D}" presName="compNode" presStyleCnt="0"/>
      <dgm:spPr/>
    </dgm:pt>
    <dgm:pt modelId="{7750B571-E03A-4439-BD23-A2F9B24EABCE}" type="pres">
      <dgm:prSet presAssocID="{98F8F5C1-3CED-47ED-81BE-A47AFA94067D}" presName="aNode" presStyleLbl="bgShp" presStyleIdx="1" presStyleCnt="3"/>
      <dgm:spPr/>
      <dgm:t>
        <a:bodyPr/>
        <a:lstStyle/>
        <a:p>
          <a:endParaRPr lang="es-ES"/>
        </a:p>
      </dgm:t>
    </dgm:pt>
    <dgm:pt modelId="{FF1007D2-AD99-47E8-9DEB-4E6E87798674}" type="pres">
      <dgm:prSet presAssocID="{98F8F5C1-3CED-47ED-81BE-A47AFA94067D}" presName="textNode" presStyleLbl="bgShp" presStyleIdx="1" presStyleCnt="3"/>
      <dgm:spPr/>
      <dgm:t>
        <a:bodyPr/>
        <a:lstStyle/>
        <a:p>
          <a:endParaRPr lang="es-ES"/>
        </a:p>
      </dgm:t>
    </dgm:pt>
    <dgm:pt modelId="{1EB8AC55-E99D-4A65-AB06-D25F314246ED}" type="pres">
      <dgm:prSet presAssocID="{98F8F5C1-3CED-47ED-81BE-A47AFA94067D}" presName="compChildNode" presStyleCnt="0"/>
      <dgm:spPr/>
    </dgm:pt>
    <dgm:pt modelId="{7E3A0358-3575-48A7-81D3-46ED706F0D11}" type="pres">
      <dgm:prSet presAssocID="{98F8F5C1-3CED-47ED-81BE-A47AFA94067D}" presName="theInnerList" presStyleCnt="0"/>
      <dgm:spPr/>
    </dgm:pt>
    <dgm:pt modelId="{A877C720-26D4-49D6-A38C-E45C86CB1AF7}" type="pres">
      <dgm:prSet presAssocID="{71FEBB6E-402B-4F97-A57F-0C012FCC75C8}" presName="childNode" presStyleLbl="node1" presStyleIdx="4" presStyleCnt="8">
        <dgm:presLayoutVars>
          <dgm:bulletEnabled val="1"/>
        </dgm:presLayoutVars>
      </dgm:prSet>
      <dgm:spPr/>
      <dgm:t>
        <a:bodyPr/>
        <a:lstStyle/>
        <a:p>
          <a:endParaRPr lang="es-ES"/>
        </a:p>
      </dgm:t>
    </dgm:pt>
    <dgm:pt modelId="{4BF4F0CA-88C2-4F86-A993-1C4999CD58E9}" type="pres">
      <dgm:prSet presAssocID="{71FEBB6E-402B-4F97-A57F-0C012FCC75C8}" presName="aSpace2" presStyleCnt="0"/>
      <dgm:spPr/>
    </dgm:pt>
    <dgm:pt modelId="{B42B812D-2B63-45B1-9D53-24A2B1240129}" type="pres">
      <dgm:prSet presAssocID="{1450C312-C75F-4952-A092-9C6CF782EB93}" presName="childNode" presStyleLbl="node1" presStyleIdx="5" presStyleCnt="8">
        <dgm:presLayoutVars>
          <dgm:bulletEnabled val="1"/>
        </dgm:presLayoutVars>
      </dgm:prSet>
      <dgm:spPr/>
      <dgm:t>
        <a:bodyPr/>
        <a:lstStyle/>
        <a:p>
          <a:endParaRPr lang="es-ES"/>
        </a:p>
      </dgm:t>
    </dgm:pt>
    <dgm:pt modelId="{62BCBB82-056B-4F9C-BFD3-6EAC614773E8}" type="pres">
      <dgm:prSet presAssocID="{98F8F5C1-3CED-47ED-81BE-A47AFA94067D}" presName="aSpace" presStyleCnt="0"/>
      <dgm:spPr/>
    </dgm:pt>
    <dgm:pt modelId="{ACD9CEFC-E758-4EA0-9178-2CB68ADA74A8}" type="pres">
      <dgm:prSet presAssocID="{D205C307-B23C-4553-8F41-F7FF84769805}" presName="compNode" presStyleCnt="0"/>
      <dgm:spPr/>
    </dgm:pt>
    <dgm:pt modelId="{D782F4EE-0C20-47B2-8648-3D9F8B8CF7DD}" type="pres">
      <dgm:prSet presAssocID="{D205C307-B23C-4553-8F41-F7FF84769805}" presName="aNode" presStyleLbl="bgShp" presStyleIdx="2" presStyleCnt="3"/>
      <dgm:spPr/>
      <dgm:t>
        <a:bodyPr/>
        <a:lstStyle/>
        <a:p>
          <a:endParaRPr lang="es-ES"/>
        </a:p>
      </dgm:t>
    </dgm:pt>
    <dgm:pt modelId="{C46E08BE-B2AA-4AAD-80E4-7621C240ABE7}" type="pres">
      <dgm:prSet presAssocID="{D205C307-B23C-4553-8F41-F7FF84769805}" presName="textNode" presStyleLbl="bgShp" presStyleIdx="2" presStyleCnt="3"/>
      <dgm:spPr/>
      <dgm:t>
        <a:bodyPr/>
        <a:lstStyle/>
        <a:p>
          <a:endParaRPr lang="es-ES"/>
        </a:p>
      </dgm:t>
    </dgm:pt>
    <dgm:pt modelId="{FF31D497-2F07-470F-B8AE-CF665E4859AD}" type="pres">
      <dgm:prSet presAssocID="{D205C307-B23C-4553-8F41-F7FF84769805}" presName="compChildNode" presStyleCnt="0"/>
      <dgm:spPr/>
    </dgm:pt>
    <dgm:pt modelId="{58827104-FB60-402A-949F-A95C7D915D89}" type="pres">
      <dgm:prSet presAssocID="{D205C307-B23C-4553-8F41-F7FF84769805}" presName="theInnerList" presStyleCnt="0"/>
      <dgm:spPr/>
    </dgm:pt>
    <dgm:pt modelId="{62707CFC-4AFF-491C-B289-A0C3A86E147F}" type="pres">
      <dgm:prSet presAssocID="{C596487D-44E5-4292-84EA-F08C7008C30C}" presName="childNode" presStyleLbl="node1" presStyleIdx="6" presStyleCnt="8">
        <dgm:presLayoutVars>
          <dgm:bulletEnabled val="1"/>
        </dgm:presLayoutVars>
      </dgm:prSet>
      <dgm:spPr/>
      <dgm:t>
        <a:bodyPr/>
        <a:lstStyle/>
        <a:p>
          <a:endParaRPr lang="es-ES"/>
        </a:p>
      </dgm:t>
    </dgm:pt>
    <dgm:pt modelId="{2E93AFFA-1048-43E1-B4FB-6DF20FEA2008}" type="pres">
      <dgm:prSet presAssocID="{C596487D-44E5-4292-84EA-F08C7008C30C}" presName="aSpace2" presStyleCnt="0"/>
      <dgm:spPr/>
    </dgm:pt>
    <dgm:pt modelId="{E0D32D3E-57A0-4FB9-A0F3-DBFD9472A5C3}" type="pres">
      <dgm:prSet presAssocID="{E04FD8CC-988A-4E02-AD4A-8970EDD3151F}" presName="childNode" presStyleLbl="node1" presStyleIdx="7" presStyleCnt="8">
        <dgm:presLayoutVars>
          <dgm:bulletEnabled val="1"/>
        </dgm:presLayoutVars>
      </dgm:prSet>
      <dgm:spPr/>
      <dgm:t>
        <a:bodyPr/>
        <a:lstStyle/>
        <a:p>
          <a:endParaRPr lang="es-ES"/>
        </a:p>
      </dgm:t>
    </dgm:pt>
  </dgm:ptLst>
  <dgm:cxnLst>
    <dgm:cxn modelId="{FD3789D8-91DA-4CEF-B7DC-1183A66F7FBB}" srcId="{37CB889D-8F12-4151-8A8B-AB5C9C7ABDAE}" destId="{D205C307-B23C-4553-8F41-F7FF84769805}" srcOrd="2" destOrd="0" parTransId="{BE274311-4F95-44AD-9F8A-FA796537BC96}" sibTransId="{8151C7EF-5438-4F1D-ACE0-AB781735F3F9}"/>
    <dgm:cxn modelId="{A12F1CBC-7128-4398-B454-B68B4E989DFB}" type="presOf" srcId="{37CB889D-8F12-4151-8A8B-AB5C9C7ABDAE}" destId="{DB81BB22-D979-400D-8C27-6221E78392FA}" srcOrd="0" destOrd="0" presId="urn:microsoft.com/office/officeart/2005/8/layout/lProcess2"/>
    <dgm:cxn modelId="{C7551C01-2A32-460E-84C5-68F8BC890136}" srcId="{69AE2DCF-78A5-453B-AE28-FA4EEA11F9CA}" destId="{3D585050-F45A-4CC4-BDF0-81A4CBF868B2}" srcOrd="0" destOrd="0" parTransId="{8C12E4DC-777A-469E-97C5-E0D9DD5868D8}" sibTransId="{F4407254-A6CA-44C6-BD07-9967E12307C5}"/>
    <dgm:cxn modelId="{72F792DF-372B-4928-ACBB-1C942B9DE5C0}" type="presOf" srcId="{69AE2DCF-78A5-453B-AE28-FA4EEA11F9CA}" destId="{F1C2B4C8-19F4-4533-B4A8-55E9E0943B51}" srcOrd="0" destOrd="0" presId="urn:microsoft.com/office/officeart/2005/8/layout/lProcess2"/>
    <dgm:cxn modelId="{F09DB91D-437D-478B-A5E2-8C2A4E041165}" type="presOf" srcId="{3D585050-F45A-4CC4-BDF0-81A4CBF868B2}" destId="{4D827400-23C1-4E5E-9134-923D6D6DC202}" srcOrd="0" destOrd="0" presId="urn:microsoft.com/office/officeart/2005/8/layout/lProcess2"/>
    <dgm:cxn modelId="{B4659764-865F-4A65-ABB1-9F0252CB19BB}" srcId="{D205C307-B23C-4553-8F41-F7FF84769805}" destId="{C596487D-44E5-4292-84EA-F08C7008C30C}" srcOrd="0" destOrd="0" parTransId="{20B06480-1E18-4378-8F81-39A7E7C989D1}" sibTransId="{B273C14A-0C3F-43DF-9D96-67A5BEEAE3C2}"/>
    <dgm:cxn modelId="{430E40DE-5FD5-4DF2-896C-CAA52CDFE696}" srcId="{98F8F5C1-3CED-47ED-81BE-A47AFA94067D}" destId="{71FEBB6E-402B-4F97-A57F-0C012FCC75C8}" srcOrd="0" destOrd="0" parTransId="{D6F2DB47-B6A6-406A-8347-39713F1F9D37}" sibTransId="{CABB312B-F905-4D9E-92DF-11BBEA1531DA}"/>
    <dgm:cxn modelId="{B49E8FD2-EF56-495F-8AF8-FF0690069C8E}" srcId="{37CB889D-8F12-4151-8A8B-AB5C9C7ABDAE}" destId="{98F8F5C1-3CED-47ED-81BE-A47AFA94067D}" srcOrd="1" destOrd="0" parTransId="{35884BB3-4E8D-48B6-BE23-E41FCB71273E}" sibTransId="{54B3E485-FE50-443D-8E77-7DA73B0EC0EE}"/>
    <dgm:cxn modelId="{496FB9D3-6E71-43C1-94ED-8B70B978E60E}" type="presOf" srcId="{27B9D427-8BBF-42AF-B2A1-761D65AA9C5E}" destId="{7C892BC8-A8F6-465E-889C-872CDCE81B78}" srcOrd="0" destOrd="0" presId="urn:microsoft.com/office/officeart/2005/8/layout/lProcess2"/>
    <dgm:cxn modelId="{73A6D186-1F9D-4B27-8F75-FAE706A5C3F3}" type="presOf" srcId="{E04FD8CC-988A-4E02-AD4A-8970EDD3151F}" destId="{E0D32D3E-57A0-4FB9-A0F3-DBFD9472A5C3}" srcOrd="0" destOrd="0" presId="urn:microsoft.com/office/officeart/2005/8/layout/lProcess2"/>
    <dgm:cxn modelId="{3CA84997-7CD7-4E60-8F80-7ADC8A92FF86}" type="presOf" srcId="{879EA56D-8625-411D-945E-7F354720590B}" destId="{63F1D7B7-8A1E-41C9-B3CE-A1BFB5211465}" srcOrd="0" destOrd="0" presId="urn:microsoft.com/office/officeart/2005/8/layout/lProcess2"/>
    <dgm:cxn modelId="{4203E8D1-0F79-47B7-943D-F2E0780BD1C7}" srcId="{69AE2DCF-78A5-453B-AE28-FA4EEA11F9CA}" destId="{879EA56D-8625-411D-945E-7F354720590B}" srcOrd="3" destOrd="0" parTransId="{ED04E71D-67DE-49A6-B9B3-31684D689DC6}" sibTransId="{92035FDB-7A51-4F3C-90A0-C962A4FC7272}"/>
    <dgm:cxn modelId="{C958E8DC-9CD2-43EA-8C4F-02F210FF6B63}" srcId="{37CB889D-8F12-4151-8A8B-AB5C9C7ABDAE}" destId="{69AE2DCF-78A5-453B-AE28-FA4EEA11F9CA}" srcOrd="0" destOrd="0" parTransId="{0712D263-801E-4A58-81B5-FD7F2F8F94CC}" sibTransId="{B970AE33-0B20-4A5B-B3B8-D3181F3B8319}"/>
    <dgm:cxn modelId="{F6C34C5E-0C7A-46B4-B451-613B52701E80}" type="presOf" srcId="{71FEBB6E-402B-4F97-A57F-0C012FCC75C8}" destId="{A877C720-26D4-49D6-A38C-E45C86CB1AF7}" srcOrd="0" destOrd="0" presId="urn:microsoft.com/office/officeart/2005/8/layout/lProcess2"/>
    <dgm:cxn modelId="{A1013586-586B-4FDD-A990-21D1595AFC8B}" type="presOf" srcId="{69AE2DCF-78A5-453B-AE28-FA4EEA11F9CA}" destId="{A68403A7-F4BF-45A5-84F1-B80684FC1889}" srcOrd="1" destOrd="0" presId="urn:microsoft.com/office/officeart/2005/8/layout/lProcess2"/>
    <dgm:cxn modelId="{382E8F59-5C36-4455-938F-9C25E46AC6F3}" type="presOf" srcId="{C596487D-44E5-4292-84EA-F08C7008C30C}" destId="{62707CFC-4AFF-491C-B289-A0C3A86E147F}" srcOrd="0" destOrd="0" presId="urn:microsoft.com/office/officeart/2005/8/layout/lProcess2"/>
    <dgm:cxn modelId="{C4095B47-8B83-4BDF-B12A-F5D3961143F5}" type="presOf" srcId="{1C06C720-4450-46C8-B5AE-CB70707A8BF1}" destId="{D148905A-A75C-4CF7-92A4-28F4A41511D2}" srcOrd="0" destOrd="0" presId="urn:microsoft.com/office/officeart/2005/8/layout/lProcess2"/>
    <dgm:cxn modelId="{16139B45-F289-4DBA-8F0D-0DBD6FA280D5}" type="presOf" srcId="{1450C312-C75F-4952-A092-9C6CF782EB93}" destId="{B42B812D-2B63-45B1-9D53-24A2B1240129}" srcOrd="0" destOrd="0" presId="urn:microsoft.com/office/officeart/2005/8/layout/lProcess2"/>
    <dgm:cxn modelId="{BC79660B-678A-411E-BCC2-1F65908D52BF}" type="presOf" srcId="{D205C307-B23C-4553-8F41-F7FF84769805}" destId="{D782F4EE-0C20-47B2-8648-3D9F8B8CF7DD}" srcOrd="0" destOrd="0" presId="urn:microsoft.com/office/officeart/2005/8/layout/lProcess2"/>
    <dgm:cxn modelId="{514BC091-81D1-4492-9CCF-49DD526AD190}" srcId="{98F8F5C1-3CED-47ED-81BE-A47AFA94067D}" destId="{1450C312-C75F-4952-A092-9C6CF782EB93}" srcOrd="1" destOrd="0" parTransId="{F08FB36B-128C-439E-ACC3-8BD89029E94F}" sibTransId="{13B8364A-8914-4CF9-BC17-613889206577}"/>
    <dgm:cxn modelId="{5F1FBDA5-1FD8-469E-992F-A317AA10F4A7}" srcId="{69AE2DCF-78A5-453B-AE28-FA4EEA11F9CA}" destId="{27B9D427-8BBF-42AF-B2A1-761D65AA9C5E}" srcOrd="1" destOrd="0" parTransId="{8621E3E2-1860-4040-9B3A-601BC037C242}" sibTransId="{219EE088-102B-4837-9BCD-F776502E2881}"/>
    <dgm:cxn modelId="{31F9FAC5-342C-4745-8734-15821D9D24D7}" srcId="{D205C307-B23C-4553-8F41-F7FF84769805}" destId="{E04FD8CC-988A-4E02-AD4A-8970EDD3151F}" srcOrd="1" destOrd="0" parTransId="{02A34A7C-905F-4C9E-BBAF-9055DFC5B2E0}" sibTransId="{619A8E0B-F5B8-4BDD-9915-9987CA73939A}"/>
    <dgm:cxn modelId="{DB901CCA-F0A7-4078-8630-C894872AD268}" type="presOf" srcId="{98F8F5C1-3CED-47ED-81BE-A47AFA94067D}" destId="{FF1007D2-AD99-47E8-9DEB-4E6E87798674}" srcOrd="1" destOrd="0" presId="urn:microsoft.com/office/officeart/2005/8/layout/lProcess2"/>
    <dgm:cxn modelId="{CD712248-049C-45ED-88D2-601A6C89FBED}" srcId="{69AE2DCF-78A5-453B-AE28-FA4EEA11F9CA}" destId="{1C06C720-4450-46C8-B5AE-CB70707A8BF1}" srcOrd="2" destOrd="0" parTransId="{2D260185-9976-4D98-A85D-EAAC62F7A41F}" sibTransId="{0CBB6A16-DD2A-41E3-A033-10A18D61CA38}"/>
    <dgm:cxn modelId="{5F562175-9BBF-4430-A9FA-D0F0F2D8E33B}" type="presOf" srcId="{D205C307-B23C-4553-8F41-F7FF84769805}" destId="{C46E08BE-B2AA-4AAD-80E4-7621C240ABE7}" srcOrd="1" destOrd="0" presId="urn:microsoft.com/office/officeart/2005/8/layout/lProcess2"/>
    <dgm:cxn modelId="{24913751-C8B7-4D4E-B1C2-F6B0E512D63A}" type="presOf" srcId="{98F8F5C1-3CED-47ED-81BE-A47AFA94067D}" destId="{7750B571-E03A-4439-BD23-A2F9B24EABCE}" srcOrd="0" destOrd="0" presId="urn:microsoft.com/office/officeart/2005/8/layout/lProcess2"/>
    <dgm:cxn modelId="{78B38C5B-E166-44FA-96A1-B759409DC5C6}" type="presParOf" srcId="{DB81BB22-D979-400D-8C27-6221E78392FA}" destId="{2034417B-AA41-4EE8-8423-56CA09B53CC8}" srcOrd="0" destOrd="0" presId="urn:microsoft.com/office/officeart/2005/8/layout/lProcess2"/>
    <dgm:cxn modelId="{F795EA15-5B23-412F-A5A8-BD7D0807D1AE}" type="presParOf" srcId="{2034417B-AA41-4EE8-8423-56CA09B53CC8}" destId="{F1C2B4C8-19F4-4533-B4A8-55E9E0943B51}" srcOrd="0" destOrd="0" presId="urn:microsoft.com/office/officeart/2005/8/layout/lProcess2"/>
    <dgm:cxn modelId="{7A5FFFA6-76C3-441D-85D4-0399180EE65E}" type="presParOf" srcId="{2034417B-AA41-4EE8-8423-56CA09B53CC8}" destId="{A68403A7-F4BF-45A5-84F1-B80684FC1889}" srcOrd="1" destOrd="0" presId="urn:microsoft.com/office/officeart/2005/8/layout/lProcess2"/>
    <dgm:cxn modelId="{67731261-27F1-4FBF-BFE2-6C567208EDC8}" type="presParOf" srcId="{2034417B-AA41-4EE8-8423-56CA09B53CC8}" destId="{B7E0D4B7-5B04-43BA-A9D5-4A80B8C6CAF0}" srcOrd="2" destOrd="0" presId="urn:microsoft.com/office/officeart/2005/8/layout/lProcess2"/>
    <dgm:cxn modelId="{2AD87B3C-0748-4B5B-8AE8-74A1E5713A14}" type="presParOf" srcId="{B7E0D4B7-5B04-43BA-A9D5-4A80B8C6CAF0}" destId="{6B49CDF0-25F6-464F-858C-EF5788F029EF}" srcOrd="0" destOrd="0" presId="urn:microsoft.com/office/officeart/2005/8/layout/lProcess2"/>
    <dgm:cxn modelId="{37658E40-7F34-4A45-B469-8C16714AE580}" type="presParOf" srcId="{6B49CDF0-25F6-464F-858C-EF5788F029EF}" destId="{4D827400-23C1-4E5E-9134-923D6D6DC202}" srcOrd="0" destOrd="0" presId="urn:microsoft.com/office/officeart/2005/8/layout/lProcess2"/>
    <dgm:cxn modelId="{00A9E512-84DD-4CF3-9069-2BBE93912283}" type="presParOf" srcId="{6B49CDF0-25F6-464F-858C-EF5788F029EF}" destId="{9E46A906-D6FF-4D7A-9138-110BE3006297}" srcOrd="1" destOrd="0" presId="urn:microsoft.com/office/officeart/2005/8/layout/lProcess2"/>
    <dgm:cxn modelId="{E35BD03E-C57D-4F49-A572-0D1D9A971370}" type="presParOf" srcId="{6B49CDF0-25F6-464F-858C-EF5788F029EF}" destId="{7C892BC8-A8F6-465E-889C-872CDCE81B78}" srcOrd="2" destOrd="0" presId="urn:microsoft.com/office/officeart/2005/8/layout/lProcess2"/>
    <dgm:cxn modelId="{393C85AC-F7ED-467F-9132-561FA1FA0C99}" type="presParOf" srcId="{6B49CDF0-25F6-464F-858C-EF5788F029EF}" destId="{B57ADCC4-CA62-4B68-B51D-64C9CE73A9D0}" srcOrd="3" destOrd="0" presId="urn:microsoft.com/office/officeart/2005/8/layout/lProcess2"/>
    <dgm:cxn modelId="{4AB8B77D-2807-47CD-8123-93465FBBE454}" type="presParOf" srcId="{6B49CDF0-25F6-464F-858C-EF5788F029EF}" destId="{D148905A-A75C-4CF7-92A4-28F4A41511D2}" srcOrd="4" destOrd="0" presId="urn:microsoft.com/office/officeart/2005/8/layout/lProcess2"/>
    <dgm:cxn modelId="{B54B297F-AC2C-43AB-994C-B8DFEFD39DF9}" type="presParOf" srcId="{6B49CDF0-25F6-464F-858C-EF5788F029EF}" destId="{8B380B82-81DE-4B05-B448-17E7CE6C87E7}" srcOrd="5" destOrd="0" presId="urn:microsoft.com/office/officeart/2005/8/layout/lProcess2"/>
    <dgm:cxn modelId="{21A20FED-9D0E-435E-A6A3-AD24FD72473A}" type="presParOf" srcId="{6B49CDF0-25F6-464F-858C-EF5788F029EF}" destId="{63F1D7B7-8A1E-41C9-B3CE-A1BFB5211465}" srcOrd="6" destOrd="0" presId="urn:microsoft.com/office/officeart/2005/8/layout/lProcess2"/>
    <dgm:cxn modelId="{1F3CBBE1-D0CB-41C4-8CB1-3D4E98A91025}" type="presParOf" srcId="{DB81BB22-D979-400D-8C27-6221E78392FA}" destId="{4F31FE5C-5A16-4226-93E5-6255E2DA7155}" srcOrd="1" destOrd="0" presId="urn:microsoft.com/office/officeart/2005/8/layout/lProcess2"/>
    <dgm:cxn modelId="{588F24B6-DF1A-473B-A8AC-6C8BB8C30CF2}" type="presParOf" srcId="{DB81BB22-D979-400D-8C27-6221E78392FA}" destId="{E7FD05F7-7B97-4FEB-ACC9-AD220F9A37E2}" srcOrd="2" destOrd="0" presId="urn:microsoft.com/office/officeart/2005/8/layout/lProcess2"/>
    <dgm:cxn modelId="{CBF10BC6-920B-41A1-88F0-F154CE7A6B50}" type="presParOf" srcId="{E7FD05F7-7B97-4FEB-ACC9-AD220F9A37E2}" destId="{7750B571-E03A-4439-BD23-A2F9B24EABCE}" srcOrd="0" destOrd="0" presId="urn:microsoft.com/office/officeart/2005/8/layout/lProcess2"/>
    <dgm:cxn modelId="{F0A5609C-6876-4C11-B092-FBBC5F4A9047}" type="presParOf" srcId="{E7FD05F7-7B97-4FEB-ACC9-AD220F9A37E2}" destId="{FF1007D2-AD99-47E8-9DEB-4E6E87798674}" srcOrd="1" destOrd="0" presId="urn:microsoft.com/office/officeart/2005/8/layout/lProcess2"/>
    <dgm:cxn modelId="{95F0885B-B6EE-479A-92C8-104A932937BF}" type="presParOf" srcId="{E7FD05F7-7B97-4FEB-ACC9-AD220F9A37E2}" destId="{1EB8AC55-E99D-4A65-AB06-D25F314246ED}" srcOrd="2" destOrd="0" presId="urn:microsoft.com/office/officeart/2005/8/layout/lProcess2"/>
    <dgm:cxn modelId="{31E18DBF-3B5E-429D-B9D2-980387D985E8}" type="presParOf" srcId="{1EB8AC55-E99D-4A65-AB06-D25F314246ED}" destId="{7E3A0358-3575-48A7-81D3-46ED706F0D11}" srcOrd="0" destOrd="0" presId="urn:microsoft.com/office/officeart/2005/8/layout/lProcess2"/>
    <dgm:cxn modelId="{F08346BD-238E-467F-89A5-31C313872418}" type="presParOf" srcId="{7E3A0358-3575-48A7-81D3-46ED706F0D11}" destId="{A877C720-26D4-49D6-A38C-E45C86CB1AF7}" srcOrd="0" destOrd="0" presId="urn:microsoft.com/office/officeart/2005/8/layout/lProcess2"/>
    <dgm:cxn modelId="{2A273841-CAA7-40E7-80B4-2F9E4B9F3A0B}" type="presParOf" srcId="{7E3A0358-3575-48A7-81D3-46ED706F0D11}" destId="{4BF4F0CA-88C2-4F86-A993-1C4999CD58E9}" srcOrd="1" destOrd="0" presId="urn:microsoft.com/office/officeart/2005/8/layout/lProcess2"/>
    <dgm:cxn modelId="{B58B6483-443D-4E18-B2F5-B3A0AC7F82B2}" type="presParOf" srcId="{7E3A0358-3575-48A7-81D3-46ED706F0D11}" destId="{B42B812D-2B63-45B1-9D53-24A2B1240129}" srcOrd="2" destOrd="0" presId="urn:microsoft.com/office/officeart/2005/8/layout/lProcess2"/>
    <dgm:cxn modelId="{C8131F0E-EAED-4F06-AC79-848D659083EC}" type="presParOf" srcId="{DB81BB22-D979-400D-8C27-6221E78392FA}" destId="{62BCBB82-056B-4F9C-BFD3-6EAC614773E8}" srcOrd="3" destOrd="0" presId="urn:microsoft.com/office/officeart/2005/8/layout/lProcess2"/>
    <dgm:cxn modelId="{1794BC38-46D7-45AA-A582-5E9E15D4438A}" type="presParOf" srcId="{DB81BB22-D979-400D-8C27-6221E78392FA}" destId="{ACD9CEFC-E758-4EA0-9178-2CB68ADA74A8}" srcOrd="4" destOrd="0" presId="urn:microsoft.com/office/officeart/2005/8/layout/lProcess2"/>
    <dgm:cxn modelId="{15D67833-0BEA-4C50-A402-971AF85D727F}" type="presParOf" srcId="{ACD9CEFC-E758-4EA0-9178-2CB68ADA74A8}" destId="{D782F4EE-0C20-47B2-8648-3D9F8B8CF7DD}" srcOrd="0" destOrd="0" presId="urn:microsoft.com/office/officeart/2005/8/layout/lProcess2"/>
    <dgm:cxn modelId="{3C68A026-F1A7-45B6-8304-FB99FB331F5F}" type="presParOf" srcId="{ACD9CEFC-E758-4EA0-9178-2CB68ADA74A8}" destId="{C46E08BE-B2AA-4AAD-80E4-7621C240ABE7}" srcOrd="1" destOrd="0" presId="urn:microsoft.com/office/officeart/2005/8/layout/lProcess2"/>
    <dgm:cxn modelId="{89E46CE0-9C78-4F57-BD56-F9E79CDBFC8C}" type="presParOf" srcId="{ACD9CEFC-E758-4EA0-9178-2CB68ADA74A8}" destId="{FF31D497-2F07-470F-B8AE-CF665E4859AD}" srcOrd="2" destOrd="0" presId="urn:microsoft.com/office/officeart/2005/8/layout/lProcess2"/>
    <dgm:cxn modelId="{E2E84F98-3FF0-4BD6-B5C9-C19497EE8B8D}" type="presParOf" srcId="{FF31D497-2F07-470F-B8AE-CF665E4859AD}" destId="{58827104-FB60-402A-949F-A95C7D915D89}" srcOrd="0" destOrd="0" presId="urn:microsoft.com/office/officeart/2005/8/layout/lProcess2"/>
    <dgm:cxn modelId="{DAA66408-F7F2-4FD0-B952-8286DCBC5FA0}" type="presParOf" srcId="{58827104-FB60-402A-949F-A95C7D915D89}" destId="{62707CFC-4AFF-491C-B289-A0C3A86E147F}" srcOrd="0" destOrd="0" presId="urn:microsoft.com/office/officeart/2005/8/layout/lProcess2"/>
    <dgm:cxn modelId="{BD85FFCC-44D9-41DE-B90B-960F5456BD0F}" type="presParOf" srcId="{58827104-FB60-402A-949F-A95C7D915D89}" destId="{2E93AFFA-1048-43E1-B4FB-6DF20FEA2008}" srcOrd="1" destOrd="0" presId="urn:microsoft.com/office/officeart/2005/8/layout/lProcess2"/>
    <dgm:cxn modelId="{334E4D2F-9370-4E79-B9FF-EC8922B098C5}" type="presParOf" srcId="{58827104-FB60-402A-949F-A95C7D915D89}" destId="{E0D32D3E-57A0-4FB9-A0F3-DBFD9472A5C3}"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9A33A0-33A2-47C1-9FE2-A65B5E7F7988}" type="doc">
      <dgm:prSet loTypeId="urn:microsoft.com/office/officeart/2005/8/layout/lProcess2" loCatId="list" qsTypeId="urn:microsoft.com/office/officeart/2005/8/quickstyle/simple2" qsCatId="simple" csTypeId="urn:microsoft.com/office/officeart/2005/8/colors/accent1_1" csCatId="accent1" phldr="1"/>
      <dgm:spPr/>
      <dgm:t>
        <a:bodyPr/>
        <a:lstStyle/>
        <a:p>
          <a:endParaRPr lang="es-MX"/>
        </a:p>
      </dgm:t>
    </dgm:pt>
    <dgm:pt modelId="{D0029956-289E-48E0-B91D-4D8A650C9A6B}">
      <dgm:prSet phldrT="[Text]"/>
      <dgm:spPr/>
      <dgm:t>
        <a:bodyPr/>
        <a:lstStyle/>
        <a:p>
          <a:r>
            <a:rPr lang="es-MX" dirty="0"/>
            <a:t>Medición Directa</a:t>
          </a:r>
        </a:p>
      </dgm:t>
    </dgm:pt>
    <dgm:pt modelId="{BC264686-47BB-4555-BB54-1F1AAB2ED27A}" type="parTrans" cxnId="{7F3164EF-1932-4137-989D-9FB21DDC7FA3}">
      <dgm:prSet/>
      <dgm:spPr/>
      <dgm:t>
        <a:bodyPr/>
        <a:lstStyle/>
        <a:p>
          <a:endParaRPr lang="es-MX"/>
        </a:p>
      </dgm:t>
    </dgm:pt>
    <dgm:pt modelId="{C387CF58-81FD-43FF-B702-E92CB19513F3}" type="sibTrans" cxnId="{7F3164EF-1932-4137-989D-9FB21DDC7FA3}">
      <dgm:prSet/>
      <dgm:spPr/>
      <dgm:t>
        <a:bodyPr/>
        <a:lstStyle/>
        <a:p>
          <a:endParaRPr lang="es-MX"/>
        </a:p>
      </dgm:t>
    </dgm:pt>
    <dgm:pt modelId="{576CFC53-8360-4E5D-8BD1-563B741284CC}">
      <dgm:prSet phldrT="[Text]"/>
      <dgm:spPr/>
      <dgm:t>
        <a:bodyPr/>
        <a:lstStyle/>
        <a:p>
          <a:r>
            <a:rPr lang="es-MX" dirty="0"/>
            <a:t>No necesita factor/tabla de conversión</a:t>
          </a:r>
        </a:p>
      </dgm:t>
    </dgm:pt>
    <dgm:pt modelId="{B0E25E84-5AA9-4416-8D4D-7DB5C7F5F73C}" type="parTrans" cxnId="{967256F9-8F92-41EC-85D7-25298FAD61D3}">
      <dgm:prSet/>
      <dgm:spPr/>
      <dgm:t>
        <a:bodyPr/>
        <a:lstStyle/>
        <a:p>
          <a:endParaRPr lang="es-MX"/>
        </a:p>
      </dgm:t>
    </dgm:pt>
    <dgm:pt modelId="{6D4F8728-1170-4913-A6F9-B4740118F5CB}" type="sibTrans" cxnId="{967256F9-8F92-41EC-85D7-25298FAD61D3}">
      <dgm:prSet/>
      <dgm:spPr/>
      <dgm:t>
        <a:bodyPr/>
        <a:lstStyle/>
        <a:p>
          <a:endParaRPr lang="es-MX"/>
        </a:p>
      </dgm:t>
    </dgm:pt>
    <dgm:pt modelId="{721176A2-D98C-47F1-9886-34AF75C2EBEF}">
      <dgm:prSet phldrT="[Text]"/>
      <dgm:spPr/>
      <dgm:t>
        <a:bodyPr/>
        <a:lstStyle/>
        <a:p>
          <a:r>
            <a:rPr lang="es-MX" dirty="0"/>
            <a:t>Medición Indirecta</a:t>
          </a:r>
        </a:p>
      </dgm:t>
    </dgm:pt>
    <dgm:pt modelId="{08087BFE-9A57-4407-B263-3FBEC95A5094}" type="parTrans" cxnId="{36101CA2-F8F6-425A-AC88-F029F979B1C1}">
      <dgm:prSet/>
      <dgm:spPr/>
      <dgm:t>
        <a:bodyPr/>
        <a:lstStyle/>
        <a:p>
          <a:endParaRPr lang="es-MX"/>
        </a:p>
      </dgm:t>
    </dgm:pt>
    <dgm:pt modelId="{7C69B2ED-9DA1-4023-B96E-EF5C0852A8CF}" type="sibTrans" cxnId="{36101CA2-F8F6-425A-AC88-F029F979B1C1}">
      <dgm:prSet/>
      <dgm:spPr/>
      <dgm:t>
        <a:bodyPr/>
        <a:lstStyle/>
        <a:p>
          <a:endParaRPr lang="es-MX"/>
        </a:p>
      </dgm:t>
    </dgm:pt>
    <dgm:pt modelId="{B8965D96-6D0B-4E6F-BA04-AF67A51984F9}">
      <dgm:prSet phldrT="[Text]"/>
      <dgm:spPr/>
      <dgm:t>
        <a:bodyPr/>
        <a:lstStyle/>
        <a:p>
          <a:r>
            <a:rPr lang="es-MX" dirty="0"/>
            <a:t>Constante de conversión</a:t>
          </a:r>
        </a:p>
      </dgm:t>
    </dgm:pt>
    <dgm:pt modelId="{42ADE3A8-ADB1-444E-A9B1-F4B79A985613}" type="parTrans" cxnId="{3E6F9EB1-144F-47BD-8C93-A8D410917384}">
      <dgm:prSet/>
      <dgm:spPr/>
      <dgm:t>
        <a:bodyPr/>
        <a:lstStyle/>
        <a:p>
          <a:endParaRPr lang="es-MX"/>
        </a:p>
      </dgm:t>
    </dgm:pt>
    <dgm:pt modelId="{CE1B164B-75C3-4DAC-AD76-57F6C5C919B0}" type="sibTrans" cxnId="{3E6F9EB1-144F-47BD-8C93-A8D410917384}">
      <dgm:prSet/>
      <dgm:spPr/>
      <dgm:t>
        <a:bodyPr/>
        <a:lstStyle/>
        <a:p>
          <a:endParaRPr lang="es-MX"/>
        </a:p>
      </dgm:t>
    </dgm:pt>
    <dgm:pt modelId="{B651C11D-E17C-4CB7-9318-F31020DA4471}">
      <dgm:prSet phldrT="[Text]"/>
      <dgm:spPr/>
      <dgm:t>
        <a:bodyPr/>
        <a:lstStyle/>
        <a:p>
          <a:r>
            <a:rPr lang="es-MX" dirty="0"/>
            <a:t>Conversión No-Lineal</a:t>
          </a:r>
        </a:p>
      </dgm:t>
    </dgm:pt>
    <dgm:pt modelId="{E34ED92D-9630-4A77-A272-9A91B46434E0}" type="parTrans" cxnId="{7595B936-637C-4D1A-B829-5C0D1FD13DA4}">
      <dgm:prSet/>
      <dgm:spPr/>
      <dgm:t>
        <a:bodyPr/>
        <a:lstStyle/>
        <a:p>
          <a:endParaRPr lang="es-MX"/>
        </a:p>
      </dgm:t>
    </dgm:pt>
    <dgm:pt modelId="{47081628-73ED-4D1A-923F-6D24AB32AF17}" type="sibTrans" cxnId="{7595B936-637C-4D1A-B829-5C0D1FD13DA4}">
      <dgm:prSet/>
      <dgm:spPr/>
      <dgm:t>
        <a:bodyPr/>
        <a:lstStyle/>
        <a:p>
          <a:endParaRPr lang="es-MX"/>
        </a:p>
      </dgm:t>
    </dgm:pt>
    <dgm:pt modelId="{8FD89F73-8266-48B5-8229-967D74CE636C}" type="pres">
      <dgm:prSet presAssocID="{BB9A33A0-33A2-47C1-9FE2-A65B5E7F7988}" presName="theList" presStyleCnt="0">
        <dgm:presLayoutVars>
          <dgm:dir/>
          <dgm:animLvl val="lvl"/>
          <dgm:resizeHandles val="exact"/>
        </dgm:presLayoutVars>
      </dgm:prSet>
      <dgm:spPr/>
      <dgm:t>
        <a:bodyPr/>
        <a:lstStyle/>
        <a:p>
          <a:endParaRPr lang="es-ES"/>
        </a:p>
      </dgm:t>
    </dgm:pt>
    <dgm:pt modelId="{8001B16A-AD60-415F-8A49-3C7DB13F55DD}" type="pres">
      <dgm:prSet presAssocID="{D0029956-289E-48E0-B91D-4D8A650C9A6B}" presName="compNode" presStyleCnt="0"/>
      <dgm:spPr/>
    </dgm:pt>
    <dgm:pt modelId="{29C0B8AB-B773-4D31-842B-BCD4423040C8}" type="pres">
      <dgm:prSet presAssocID="{D0029956-289E-48E0-B91D-4D8A650C9A6B}" presName="aNode" presStyleLbl="bgShp" presStyleIdx="0" presStyleCnt="2"/>
      <dgm:spPr/>
      <dgm:t>
        <a:bodyPr/>
        <a:lstStyle/>
        <a:p>
          <a:endParaRPr lang="es-ES"/>
        </a:p>
      </dgm:t>
    </dgm:pt>
    <dgm:pt modelId="{16D9DD8D-3132-4EEE-8B85-F5ED4809B4DE}" type="pres">
      <dgm:prSet presAssocID="{D0029956-289E-48E0-B91D-4D8A650C9A6B}" presName="textNode" presStyleLbl="bgShp" presStyleIdx="0" presStyleCnt="2"/>
      <dgm:spPr/>
      <dgm:t>
        <a:bodyPr/>
        <a:lstStyle/>
        <a:p>
          <a:endParaRPr lang="es-ES"/>
        </a:p>
      </dgm:t>
    </dgm:pt>
    <dgm:pt modelId="{F022474F-AB9B-4834-85A2-B8C3053A8181}" type="pres">
      <dgm:prSet presAssocID="{D0029956-289E-48E0-B91D-4D8A650C9A6B}" presName="compChildNode" presStyleCnt="0"/>
      <dgm:spPr/>
    </dgm:pt>
    <dgm:pt modelId="{743DE64A-B3C0-4685-A398-636C7D7EE705}" type="pres">
      <dgm:prSet presAssocID="{D0029956-289E-48E0-B91D-4D8A650C9A6B}" presName="theInnerList" presStyleCnt="0"/>
      <dgm:spPr/>
    </dgm:pt>
    <dgm:pt modelId="{11119796-9892-41C8-98C5-57CE018F70B9}" type="pres">
      <dgm:prSet presAssocID="{576CFC53-8360-4E5D-8BD1-563B741284CC}" presName="childNode" presStyleLbl="node1" presStyleIdx="0" presStyleCnt="3">
        <dgm:presLayoutVars>
          <dgm:bulletEnabled val="1"/>
        </dgm:presLayoutVars>
      </dgm:prSet>
      <dgm:spPr/>
      <dgm:t>
        <a:bodyPr/>
        <a:lstStyle/>
        <a:p>
          <a:endParaRPr lang="es-ES"/>
        </a:p>
      </dgm:t>
    </dgm:pt>
    <dgm:pt modelId="{A58685B6-224C-43A7-ADC8-AD021DE5725C}" type="pres">
      <dgm:prSet presAssocID="{D0029956-289E-48E0-B91D-4D8A650C9A6B}" presName="aSpace" presStyleCnt="0"/>
      <dgm:spPr/>
    </dgm:pt>
    <dgm:pt modelId="{F5F93451-067F-4BD6-B684-42DDBF926490}" type="pres">
      <dgm:prSet presAssocID="{721176A2-D98C-47F1-9886-34AF75C2EBEF}" presName="compNode" presStyleCnt="0"/>
      <dgm:spPr/>
    </dgm:pt>
    <dgm:pt modelId="{5053D4FE-BF39-4E64-8E73-F2504B083187}" type="pres">
      <dgm:prSet presAssocID="{721176A2-D98C-47F1-9886-34AF75C2EBEF}" presName="aNode" presStyleLbl="bgShp" presStyleIdx="1" presStyleCnt="2"/>
      <dgm:spPr/>
      <dgm:t>
        <a:bodyPr/>
        <a:lstStyle/>
        <a:p>
          <a:endParaRPr lang="es-ES"/>
        </a:p>
      </dgm:t>
    </dgm:pt>
    <dgm:pt modelId="{FDBB9F0F-1CF1-47AA-B6C6-E08FBE14DB68}" type="pres">
      <dgm:prSet presAssocID="{721176A2-D98C-47F1-9886-34AF75C2EBEF}" presName="textNode" presStyleLbl="bgShp" presStyleIdx="1" presStyleCnt="2"/>
      <dgm:spPr/>
      <dgm:t>
        <a:bodyPr/>
        <a:lstStyle/>
        <a:p>
          <a:endParaRPr lang="es-ES"/>
        </a:p>
      </dgm:t>
    </dgm:pt>
    <dgm:pt modelId="{2665B2B1-7944-46EB-94D2-DC6C863B5659}" type="pres">
      <dgm:prSet presAssocID="{721176A2-D98C-47F1-9886-34AF75C2EBEF}" presName="compChildNode" presStyleCnt="0"/>
      <dgm:spPr/>
    </dgm:pt>
    <dgm:pt modelId="{414101E4-B79A-4D4D-A3F3-228ADF04B47A}" type="pres">
      <dgm:prSet presAssocID="{721176A2-D98C-47F1-9886-34AF75C2EBEF}" presName="theInnerList" presStyleCnt="0"/>
      <dgm:spPr/>
    </dgm:pt>
    <dgm:pt modelId="{80C046AC-4A3A-43A7-8020-09568E232F0C}" type="pres">
      <dgm:prSet presAssocID="{B8965D96-6D0B-4E6F-BA04-AF67A51984F9}" presName="childNode" presStyleLbl="node1" presStyleIdx="1" presStyleCnt="3">
        <dgm:presLayoutVars>
          <dgm:bulletEnabled val="1"/>
        </dgm:presLayoutVars>
      </dgm:prSet>
      <dgm:spPr/>
      <dgm:t>
        <a:bodyPr/>
        <a:lstStyle/>
        <a:p>
          <a:endParaRPr lang="es-ES"/>
        </a:p>
      </dgm:t>
    </dgm:pt>
    <dgm:pt modelId="{266048EA-1A0E-45C1-8189-FD82F5E07F6D}" type="pres">
      <dgm:prSet presAssocID="{B8965D96-6D0B-4E6F-BA04-AF67A51984F9}" presName="aSpace2" presStyleCnt="0"/>
      <dgm:spPr/>
    </dgm:pt>
    <dgm:pt modelId="{F0FC1221-1E5D-476E-9617-64682A9D20F4}" type="pres">
      <dgm:prSet presAssocID="{B651C11D-E17C-4CB7-9318-F31020DA4471}" presName="childNode" presStyleLbl="node1" presStyleIdx="2" presStyleCnt="3">
        <dgm:presLayoutVars>
          <dgm:bulletEnabled val="1"/>
        </dgm:presLayoutVars>
      </dgm:prSet>
      <dgm:spPr/>
      <dgm:t>
        <a:bodyPr/>
        <a:lstStyle/>
        <a:p>
          <a:endParaRPr lang="es-ES"/>
        </a:p>
      </dgm:t>
    </dgm:pt>
  </dgm:ptLst>
  <dgm:cxnLst>
    <dgm:cxn modelId="{4A367434-B4F5-471D-8C5E-3535CBA6EBBA}" type="presOf" srcId="{721176A2-D98C-47F1-9886-34AF75C2EBEF}" destId="{5053D4FE-BF39-4E64-8E73-F2504B083187}" srcOrd="0" destOrd="0" presId="urn:microsoft.com/office/officeart/2005/8/layout/lProcess2"/>
    <dgm:cxn modelId="{837D0F47-C6C8-433D-8096-3C646008D81C}" type="presOf" srcId="{D0029956-289E-48E0-B91D-4D8A650C9A6B}" destId="{16D9DD8D-3132-4EEE-8B85-F5ED4809B4DE}" srcOrd="1" destOrd="0" presId="urn:microsoft.com/office/officeart/2005/8/layout/lProcess2"/>
    <dgm:cxn modelId="{5177BB2C-3AC9-4D7E-97B5-4F037B9A880B}" type="presOf" srcId="{B651C11D-E17C-4CB7-9318-F31020DA4471}" destId="{F0FC1221-1E5D-476E-9617-64682A9D20F4}" srcOrd="0" destOrd="0" presId="urn:microsoft.com/office/officeart/2005/8/layout/lProcess2"/>
    <dgm:cxn modelId="{967256F9-8F92-41EC-85D7-25298FAD61D3}" srcId="{D0029956-289E-48E0-B91D-4D8A650C9A6B}" destId="{576CFC53-8360-4E5D-8BD1-563B741284CC}" srcOrd="0" destOrd="0" parTransId="{B0E25E84-5AA9-4416-8D4D-7DB5C7F5F73C}" sibTransId="{6D4F8728-1170-4913-A6F9-B4740118F5CB}"/>
    <dgm:cxn modelId="{3E6F9EB1-144F-47BD-8C93-A8D410917384}" srcId="{721176A2-D98C-47F1-9886-34AF75C2EBEF}" destId="{B8965D96-6D0B-4E6F-BA04-AF67A51984F9}" srcOrd="0" destOrd="0" parTransId="{42ADE3A8-ADB1-444E-A9B1-F4B79A985613}" sibTransId="{CE1B164B-75C3-4DAC-AD76-57F6C5C919B0}"/>
    <dgm:cxn modelId="{226BBD20-FA7D-4807-88AD-1C5099C78E2A}" type="presOf" srcId="{BB9A33A0-33A2-47C1-9FE2-A65B5E7F7988}" destId="{8FD89F73-8266-48B5-8229-967D74CE636C}" srcOrd="0" destOrd="0" presId="urn:microsoft.com/office/officeart/2005/8/layout/lProcess2"/>
    <dgm:cxn modelId="{7595B936-637C-4D1A-B829-5C0D1FD13DA4}" srcId="{721176A2-D98C-47F1-9886-34AF75C2EBEF}" destId="{B651C11D-E17C-4CB7-9318-F31020DA4471}" srcOrd="1" destOrd="0" parTransId="{E34ED92D-9630-4A77-A272-9A91B46434E0}" sibTransId="{47081628-73ED-4D1A-923F-6D24AB32AF17}"/>
    <dgm:cxn modelId="{0D058D36-CA65-45D9-9E61-9A6FD6582096}" type="presOf" srcId="{B8965D96-6D0B-4E6F-BA04-AF67A51984F9}" destId="{80C046AC-4A3A-43A7-8020-09568E232F0C}" srcOrd="0" destOrd="0" presId="urn:microsoft.com/office/officeart/2005/8/layout/lProcess2"/>
    <dgm:cxn modelId="{EE5435A0-339E-4789-AA6C-FD69B14FE9CF}" type="presOf" srcId="{576CFC53-8360-4E5D-8BD1-563B741284CC}" destId="{11119796-9892-41C8-98C5-57CE018F70B9}" srcOrd="0" destOrd="0" presId="urn:microsoft.com/office/officeart/2005/8/layout/lProcess2"/>
    <dgm:cxn modelId="{DB6BBE14-B637-4CB9-B66A-9F9B13F822DA}" type="presOf" srcId="{D0029956-289E-48E0-B91D-4D8A650C9A6B}" destId="{29C0B8AB-B773-4D31-842B-BCD4423040C8}" srcOrd="0" destOrd="0" presId="urn:microsoft.com/office/officeart/2005/8/layout/lProcess2"/>
    <dgm:cxn modelId="{7F3164EF-1932-4137-989D-9FB21DDC7FA3}" srcId="{BB9A33A0-33A2-47C1-9FE2-A65B5E7F7988}" destId="{D0029956-289E-48E0-B91D-4D8A650C9A6B}" srcOrd="0" destOrd="0" parTransId="{BC264686-47BB-4555-BB54-1F1AAB2ED27A}" sibTransId="{C387CF58-81FD-43FF-B702-E92CB19513F3}"/>
    <dgm:cxn modelId="{36101CA2-F8F6-425A-AC88-F029F979B1C1}" srcId="{BB9A33A0-33A2-47C1-9FE2-A65B5E7F7988}" destId="{721176A2-D98C-47F1-9886-34AF75C2EBEF}" srcOrd="1" destOrd="0" parTransId="{08087BFE-9A57-4407-B263-3FBEC95A5094}" sibTransId="{7C69B2ED-9DA1-4023-B96E-EF5C0852A8CF}"/>
    <dgm:cxn modelId="{ED6EBDC5-16AF-4BE1-8A56-91DCFAE5203E}" type="presOf" srcId="{721176A2-D98C-47F1-9886-34AF75C2EBEF}" destId="{FDBB9F0F-1CF1-47AA-B6C6-E08FBE14DB68}" srcOrd="1" destOrd="0" presId="urn:microsoft.com/office/officeart/2005/8/layout/lProcess2"/>
    <dgm:cxn modelId="{95ADA134-BC2B-429A-A0C6-27D278DD0D25}" type="presParOf" srcId="{8FD89F73-8266-48B5-8229-967D74CE636C}" destId="{8001B16A-AD60-415F-8A49-3C7DB13F55DD}" srcOrd="0" destOrd="0" presId="urn:microsoft.com/office/officeart/2005/8/layout/lProcess2"/>
    <dgm:cxn modelId="{24296747-83B6-4AF6-95C8-272464790394}" type="presParOf" srcId="{8001B16A-AD60-415F-8A49-3C7DB13F55DD}" destId="{29C0B8AB-B773-4D31-842B-BCD4423040C8}" srcOrd="0" destOrd="0" presId="urn:microsoft.com/office/officeart/2005/8/layout/lProcess2"/>
    <dgm:cxn modelId="{F71B7757-E673-4C2B-A01B-AF3518A14CC1}" type="presParOf" srcId="{8001B16A-AD60-415F-8A49-3C7DB13F55DD}" destId="{16D9DD8D-3132-4EEE-8B85-F5ED4809B4DE}" srcOrd="1" destOrd="0" presId="urn:microsoft.com/office/officeart/2005/8/layout/lProcess2"/>
    <dgm:cxn modelId="{E5E7F271-69CD-4B8B-8422-2CFB9056DCE7}" type="presParOf" srcId="{8001B16A-AD60-415F-8A49-3C7DB13F55DD}" destId="{F022474F-AB9B-4834-85A2-B8C3053A8181}" srcOrd="2" destOrd="0" presId="urn:microsoft.com/office/officeart/2005/8/layout/lProcess2"/>
    <dgm:cxn modelId="{74688316-F740-4DB3-BC9E-B2780B405BF6}" type="presParOf" srcId="{F022474F-AB9B-4834-85A2-B8C3053A8181}" destId="{743DE64A-B3C0-4685-A398-636C7D7EE705}" srcOrd="0" destOrd="0" presId="urn:microsoft.com/office/officeart/2005/8/layout/lProcess2"/>
    <dgm:cxn modelId="{74804928-2E92-4655-8A19-56989A00C6A7}" type="presParOf" srcId="{743DE64A-B3C0-4685-A398-636C7D7EE705}" destId="{11119796-9892-41C8-98C5-57CE018F70B9}" srcOrd="0" destOrd="0" presId="urn:microsoft.com/office/officeart/2005/8/layout/lProcess2"/>
    <dgm:cxn modelId="{D9261617-42F9-488B-A639-497CEE0E48ED}" type="presParOf" srcId="{8FD89F73-8266-48B5-8229-967D74CE636C}" destId="{A58685B6-224C-43A7-ADC8-AD021DE5725C}" srcOrd="1" destOrd="0" presId="urn:microsoft.com/office/officeart/2005/8/layout/lProcess2"/>
    <dgm:cxn modelId="{00BBE0D2-C4FE-4692-92F3-B2258264E7E2}" type="presParOf" srcId="{8FD89F73-8266-48B5-8229-967D74CE636C}" destId="{F5F93451-067F-4BD6-B684-42DDBF926490}" srcOrd="2" destOrd="0" presId="urn:microsoft.com/office/officeart/2005/8/layout/lProcess2"/>
    <dgm:cxn modelId="{E2DCFE52-104A-4AE1-891C-AE5CF191FAF0}" type="presParOf" srcId="{F5F93451-067F-4BD6-B684-42DDBF926490}" destId="{5053D4FE-BF39-4E64-8E73-F2504B083187}" srcOrd="0" destOrd="0" presId="urn:microsoft.com/office/officeart/2005/8/layout/lProcess2"/>
    <dgm:cxn modelId="{A0DD7212-1BF0-4365-B754-C6424AF499EA}" type="presParOf" srcId="{F5F93451-067F-4BD6-B684-42DDBF926490}" destId="{FDBB9F0F-1CF1-47AA-B6C6-E08FBE14DB68}" srcOrd="1" destOrd="0" presId="urn:microsoft.com/office/officeart/2005/8/layout/lProcess2"/>
    <dgm:cxn modelId="{D25970D9-6710-4966-B0CE-1C5B9E65ABE7}" type="presParOf" srcId="{F5F93451-067F-4BD6-B684-42DDBF926490}" destId="{2665B2B1-7944-46EB-94D2-DC6C863B5659}" srcOrd="2" destOrd="0" presId="urn:microsoft.com/office/officeart/2005/8/layout/lProcess2"/>
    <dgm:cxn modelId="{E3151A7C-5023-4A6B-B237-A19A9C6A6D0E}" type="presParOf" srcId="{2665B2B1-7944-46EB-94D2-DC6C863B5659}" destId="{414101E4-B79A-4D4D-A3F3-228ADF04B47A}" srcOrd="0" destOrd="0" presId="urn:microsoft.com/office/officeart/2005/8/layout/lProcess2"/>
    <dgm:cxn modelId="{2D14F4EA-1C54-4A16-ADAA-C81077E5D726}" type="presParOf" srcId="{414101E4-B79A-4D4D-A3F3-228ADF04B47A}" destId="{80C046AC-4A3A-43A7-8020-09568E232F0C}" srcOrd="0" destOrd="0" presId="urn:microsoft.com/office/officeart/2005/8/layout/lProcess2"/>
    <dgm:cxn modelId="{7B5F9A7D-D22F-4C0D-8FD4-3FA475FAE506}" type="presParOf" srcId="{414101E4-B79A-4D4D-A3F3-228ADF04B47A}" destId="{266048EA-1A0E-45C1-8189-FD82F5E07F6D}" srcOrd="1" destOrd="0" presId="urn:microsoft.com/office/officeart/2005/8/layout/lProcess2"/>
    <dgm:cxn modelId="{ECC37A76-41BE-47A2-A9BA-563A816CE019}" type="presParOf" srcId="{414101E4-B79A-4D4D-A3F3-228ADF04B47A}" destId="{F0FC1221-1E5D-476E-9617-64682A9D20F4}"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C2B4C8-19F4-4533-B4A8-55E9E0943B51}">
      <dsp:nvSpPr>
        <dsp:cNvPr id="0" name=""/>
        <dsp:cNvSpPr/>
      </dsp:nvSpPr>
      <dsp:spPr>
        <a:xfrm>
          <a:off x="0" y="0"/>
          <a:ext cx="1684905" cy="25443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s-MX" sz="2200" kern="1200" dirty="0"/>
            <a:t>Tipo</a:t>
          </a:r>
        </a:p>
      </dsp:txBody>
      <dsp:txXfrm>
        <a:off x="0" y="0"/>
        <a:ext cx="1684905" cy="763306"/>
      </dsp:txXfrm>
    </dsp:sp>
    <dsp:sp modelId="{4D827400-23C1-4E5E-9134-923D6D6DC202}">
      <dsp:nvSpPr>
        <dsp:cNvPr id="0" name=""/>
        <dsp:cNvSpPr/>
      </dsp:nvSpPr>
      <dsp:spPr>
        <a:xfrm>
          <a:off x="169138" y="763368"/>
          <a:ext cx="1347924" cy="370658"/>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MX" sz="2000" kern="1200" dirty="0"/>
            <a:t>Resistivo</a:t>
          </a:r>
        </a:p>
      </dsp:txBody>
      <dsp:txXfrm>
        <a:off x="179994" y="774224"/>
        <a:ext cx="1326212" cy="348946"/>
      </dsp:txXfrm>
    </dsp:sp>
    <dsp:sp modelId="{7C892BC8-A8F6-465E-889C-872CDCE81B78}">
      <dsp:nvSpPr>
        <dsp:cNvPr id="0" name=""/>
        <dsp:cNvSpPr/>
      </dsp:nvSpPr>
      <dsp:spPr>
        <a:xfrm>
          <a:off x="169138" y="1191051"/>
          <a:ext cx="1347924" cy="370658"/>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MX" sz="2000" kern="1200" dirty="0"/>
            <a:t>Magnético</a:t>
          </a:r>
        </a:p>
      </dsp:txBody>
      <dsp:txXfrm>
        <a:off x="179994" y="1201907"/>
        <a:ext cx="1326212" cy="348946"/>
      </dsp:txXfrm>
    </dsp:sp>
    <dsp:sp modelId="{D148905A-A75C-4CF7-92A4-28F4A41511D2}">
      <dsp:nvSpPr>
        <dsp:cNvPr id="0" name=""/>
        <dsp:cNvSpPr/>
      </dsp:nvSpPr>
      <dsp:spPr>
        <a:xfrm>
          <a:off x="169138" y="1618734"/>
          <a:ext cx="1347924" cy="370658"/>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MX" sz="2000" kern="1200" dirty="0"/>
            <a:t>Óptico</a:t>
          </a:r>
        </a:p>
      </dsp:txBody>
      <dsp:txXfrm>
        <a:off x="179994" y="1629590"/>
        <a:ext cx="1326212" cy="348946"/>
      </dsp:txXfrm>
    </dsp:sp>
    <dsp:sp modelId="{63F1D7B7-8A1E-41C9-B3CE-A1BFB5211465}">
      <dsp:nvSpPr>
        <dsp:cNvPr id="0" name=""/>
        <dsp:cNvSpPr/>
      </dsp:nvSpPr>
      <dsp:spPr>
        <a:xfrm>
          <a:off x="169138" y="2046417"/>
          <a:ext cx="1347924" cy="370658"/>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MX" sz="2000" kern="1200" dirty="0"/>
            <a:t>Láser</a:t>
          </a:r>
        </a:p>
      </dsp:txBody>
      <dsp:txXfrm>
        <a:off x="179994" y="2057273"/>
        <a:ext cx="1326212" cy="348946"/>
      </dsp:txXfrm>
    </dsp:sp>
    <dsp:sp modelId="{7750B571-E03A-4439-BD23-A2F9B24EABCE}">
      <dsp:nvSpPr>
        <dsp:cNvPr id="0" name=""/>
        <dsp:cNvSpPr/>
      </dsp:nvSpPr>
      <dsp:spPr>
        <a:xfrm>
          <a:off x="1811921" y="0"/>
          <a:ext cx="1684905" cy="25443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s-MX" sz="2200" kern="1200" dirty="0"/>
            <a:t>Interfaz con analizador</a:t>
          </a:r>
        </a:p>
      </dsp:txBody>
      <dsp:txXfrm>
        <a:off x="1811921" y="0"/>
        <a:ext cx="1684905" cy="763306"/>
      </dsp:txXfrm>
    </dsp:sp>
    <dsp:sp modelId="{A877C720-26D4-49D6-A38C-E45C86CB1AF7}">
      <dsp:nvSpPr>
        <dsp:cNvPr id="0" name=""/>
        <dsp:cNvSpPr/>
      </dsp:nvSpPr>
      <dsp:spPr>
        <a:xfrm>
          <a:off x="1980411" y="764052"/>
          <a:ext cx="1347924" cy="767158"/>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MX" sz="2000" kern="1200" dirty="0"/>
            <a:t>Analógico</a:t>
          </a:r>
        </a:p>
      </dsp:txBody>
      <dsp:txXfrm>
        <a:off x="2002880" y="786521"/>
        <a:ext cx="1302986" cy="722220"/>
      </dsp:txXfrm>
    </dsp:sp>
    <dsp:sp modelId="{B42B812D-2B63-45B1-9D53-24A2B1240129}">
      <dsp:nvSpPr>
        <dsp:cNvPr id="0" name=""/>
        <dsp:cNvSpPr/>
      </dsp:nvSpPr>
      <dsp:spPr>
        <a:xfrm>
          <a:off x="1980411" y="1649234"/>
          <a:ext cx="1347924" cy="767158"/>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MX" sz="2000" kern="1200" dirty="0"/>
            <a:t>Digital</a:t>
          </a:r>
        </a:p>
      </dsp:txBody>
      <dsp:txXfrm>
        <a:off x="2002880" y="1671703"/>
        <a:ext cx="1302986" cy="722220"/>
      </dsp:txXfrm>
    </dsp:sp>
    <dsp:sp modelId="{D782F4EE-0C20-47B2-8648-3D9F8B8CF7DD}">
      <dsp:nvSpPr>
        <dsp:cNvPr id="0" name=""/>
        <dsp:cNvSpPr/>
      </dsp:nvSpPr>
      <dsp:spPr>
        <a:xfrm>
          <a:off x="3623194" y="0"/>
          <a:ext cx="1684905" cy="25443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s-MX" sz="2200" kern="1200" dirty="0"/>
            <a:t>Interfaz con interruptor</a:t>
          </a:r>
        </a:p>
      </dsp:txBody>
      <dsp:txXfrm>
        <a:off x="3623194" y="0"/>
        <a:ext cx="1684905" cy="763306"/>
      </dsp:txXfrm>
    </dsp:sp>
    <dsp:sp modelId="{62707CFC-4AFF-491C-B289-A0C3A86E147F}">
      <dsp:nvSpPr>
        <dsp:cNvPr id="0" name=""/>
        <dsp:cNvSpPr/>
      </dsp:nvSpPr>
      <dsp:spPr>
        <a:xfrm>
          <a:off x="3791685" y="764052"/>
          <a:ext cx="1347924" cy="767158"/>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MX" sz="2000" kern="1200" dirty="0"/>
            <a:t>Rotativo</a:t>
          </a:r>
        </a:p>
      </dsp:txBody>
      <dsp:txXfrm>
        <a:off x="3814154" y="786521"/>
        <a:ext cx="1302986" cy="722220"/>
      </dsp:txXfrm>
    </dsp:sp>
    <dsp:sp modelId="{E0D32D3E-57A0-4FB9-A0F3-DBFD9472A5C3}">
      <dsp:nvSpPr>
        <dsp:cNvPr id="0" name=""/>
        <dsp:cNvSpPr/>
      </dsp:nvSpPr>
      <dsp:spPr>
        <a:xfrm>
          <a:off x="3791685" y="1649234"/>
          <a:ext cx="1347924" cy="767158"/>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MX" sz="2000" kern="1200" dirty="0"/>
            <a:t>Lineal</a:t>
          </a:r>
        </a:p>
      </dsp:txBody>
      <dsp:txXfrm>
        <a:off x="3814154" y="1671703"/>
        <a:ext cx="1302986" cy="7222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0B8AB-B773-4D31-842B-BCD4423040C8}">
      <dsp:nvSpPr>
        <dsp:cNvPr id="0" name=""/>
        <dsp:cNvSpPr/>
      </dsp:nvSpPr>
      <dsp:spPr>
        <a:xfrm>
          <a:off x="2044" y="0"/>
          <a:ext cx="1966476" cy="236517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MX" sz="2000" kern="1200" dirty="0"/>
            <a:t>Medición Directa</a:t>
          </a:r>
        </a:p>
      </dsp:txBody>
      <dsp:txXfrm>
        <a:off x="2044" y="0"/>
        <a:ext cx="1966476" cy="709553"/>
      </dsp:txXfrm>
    </dsp:sp>
    <dsp:sp modelId="{11119796-9892-41C8-98C5-57CE018F70B9}">
      <dsp:nvSpPr>
        <dsp:cNvPr id="0" name=""/>
        <dsp:cNvSpPr/>
      </dsp:nvSpPr>
      <dsp:spPr>
        <a:xfrm>
          <a:off x="198691" y="709553"/>
          <a:ext cx="1573181" cy="1537365"/>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s-MX" sz="1800" kern="1200" dirty="0"/>
            <a:t>No necesita factor/tabla de conversión</a:t>
          </a:r>
        </a:p>
      </dsp:txBody>
      <dsp:txXfrm>
        <a:off x="243719" y="754581"/>
        <a:ext cx="1483125" cy="1447309"/>
      </dsp:txXfrm>
    </dsp:sp>
    <dsp:sp modelId="{5053D4FE-BF39-4E64-8E73-F2504B083187}">
      <dsp:nvSpPr>
        <dsp:cNvPr id="0" name=""/>
        <dsp:cNvSpPr/>
      </dsp:nvSpPr>
      <dsp:spPr>
        <a:xfrm>
          <a:off x="2116006" y="0"/>
          <a:ext cx="1966476" cy="236517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MX" sz="2000" kern="1200" dirty="0"/>
            <a:t>Medición Indirecta</a:t>
          </a:r>
        </a:p>
      </dsp:txBody>
      <dsp:txXfrm>
        <a:off x="2116006" y="0"/>
        <a:ext cx="1966476" cy="709553"/>
      </dsp:txXfrm>
    </dsp:sp>
    <dsp:sp modelId="{80C046AC-4A3A-43A7-8020-09568E232F0C}">
      <dsp:nvSpPr>
        <dsp:cNvPr id="0" name=""/>
        <dsp:cNvSpPr/>
      </dsp:nvSpPr>
      <dsp:spPr>
        <a:xfrm>
          <a:off x="2312654" y="710246"/>
          <a:ext cx="1573181" cy="713133"/>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s-MX" sz="1800" kern="1200" dirty="0"/>
            <a:t>Constante de conversión</a:t>
          </a:r>
        </a:p>
      </dsp:txBody>
      <dsp:txXfrm>
        <a:off x="2333541" y="731133"/>
        <a:ext cx="1531407" cy="671359"/>
      </dsp:txXfrm>
    </dsp:sp>
    <dsp:sp modelId="{F0FC1221-1E5D-476E-9617-64682A9D20F4}">
      <dsp:nvSpPr>
        <dsp:cNvPr id="0" name=""/>
        <dsp:cNvSpPr/>
      </dsp:nvSpPr>
      <dsp:spPr>
        <a:xfrm>
          <a:off x="2312654" y="1533092"/>
          <a:ext cx="1573181" cy="713133"/>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s-MX" sz="1800" kern="1200" dirty="0"/>
            <a:t>Conversión No-Lineal</a:t>
          </a:r>
        </a:p>
      </dsp:txBody>
      <dsp:txXfrm>
        <a:off x="2333541" y="1553979"/>
        <a:ext cx="1531407" cy="67135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494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idx="2"/>
          </p:nvPr>
        </p:nvSpPr>
        <p:spPr bwMode="auto">
          <a:xfrm>
            <a:off x="101600" y="752475"/>
            <a:ext cx="6592888" cy="3709988"/>
          </a:xfrm>
          <a:prstGeom prst="rect">
            <a:avLst/>
          </a:prstGeom>
          <a:noFill/>
          <a:ln w="12700">
            <a:solidFill>
              <a:schemeClr val="tx1"/>
            </a:solidFill>
            <a:miter lim="800000"/>
            <a:headEnd/>
            <a:tailEnd/>
          </a:ln>
          <a:effectLst/>
        </p:spPr>
      </p:sp>
      <p:sp>
        <p:nvSpPr>
          <p:cNvPr id="2051" name="Rectangle 3"/>
          <p:cNvSpPr>
            <a:spLocks noGrp="1" noChangeArrowheads="1"/>
          </p:cNvSpPr>
          <p:nvPr>
            <p:ph type="body" sz="quarter" idx="3"/>
          </p:nvPr>
        </p:nvSpPr>
        <p:spPr bwMode="auto">
          <a:xfrm>
            <a:off x="903288" y="4719638"/>
            <a:ext cx="4986337"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14" tIns="44610" rIns="90814" bIns="44610" numCol="1" anchor="t" anchorCtr="0" compatLnSpc="1">
            <a:prstTxWarp prst="textNoShape">
              <a:avLst/>
            </a:prstTxWarp>
          </a:bodyPr>
          <a:lstStyle/>
          <a:p>
            <a:pPr lvl="0"/>
            <a:r>
              <a:rPr lang="en-GB" noProof="0"/>
              <a:t>Click to edit Master notes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2175908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BA1632A1-E183-48F2-8602-0D8F1CCBE1D7}" type="slidenum">
              <a:rPr lang="es-MX" smtClean="0"/>
              <a:t>7</a:t>
            </a:fld>
            <a:endParaRPr lang="es-MX" dirty="0"/>
          </a:p>
        </p:txBody>
      </p:sp>
    </p:spTree>
    <p:extLst>
      <p:ext uri="{BB962C8B-B14F-4D97-AF65-F5344CB8AC3E}">
        <p14:creationId xmlns:p14="http://schemas.microsoft.com/office/powerpoint/2010/main" val="3459566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8</a:t>
            </a:fld>
            <a:endParaRPr lang="es-MX"/>
          </a:p>
        </p:txBody>
      </p:sp>
    </p:spTree>
    <p:extLst>
      <p:ext uri="{BB962C8B-B14F-4D97-AF65-F5344CB8AC3E}">
        <p14:creationId xmlns:p14="http://schemas.microsoft.com/office/powerpoint/2010/main" val="3497290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9</a:t>
            </a:fld>
            <a:endParaRPr lang="es-MX"/>
          </a:p>
        </p:txBody>
      </p:sp>
    </p:spTree>
    <p:extLst>
      <p:ext uri="{BB962C8B-B14F-4D97-AF65-F5344CB8AC3E}">
        <p14:creationId xmlns:p14="http://schemas.microsoft.com/office/powerpoint/2010/main" val="1853285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10</a:t>
            </a:fld>
            <a:endParaRPr lang="es-MX"/>
          </a:p>
        </p:txBody>
      </p:sp>
    </p:spTree>
    <p:extLst>
      <p:ext uri="{BB962C8B-B14F-4D97-AF65-F5344CB8AC3E}">
        <p14:creationId xmlns:p14="http://schemas.microsoft.com/office/powerpoint/2010/main" val="297640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11</a:t>
            </a:fld>
            <a:endParaRPr lang="es-MX"/>
          </a:p>
        </p:txBody>
      </p:sp>
    </p:spTree>
    <p:extLst>
      <p:ext uri="{BB962C8B-B14F-4D97-AF65-F5344CB8AC3E}">
        <p14:creationId xmlns:p14="http://schemas.microsoft.com/office/powerpoint/2010/main" val="302965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BA1632A1-E183-48F2-8602-0D8F1CCBE1D7}" type="slidenum">
              <a:rPr lang="es-MX" smtClean="0"/>
              <a:t>12</a:t>
            </a:fld>
            <a:endParaRPr lang="es-MX" dirty="0"/>
          </a:p>
        </p:txBody>
      </p:sp>
    </p:spTree>
    <p:extLst>
      <p:ext uri="{BB962C8B-B14F-4D97-AF65-F5344CB8AC3E}">
        <p14:creationId xmlns:p14="http://schemas.microsoft.com/office/powerpoint/2010/main" val="1102141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13</a:t>
            </a:fld>
            <a:endParaRPr lang="es-MX"/>
          </a:p>
        </p:txBody>
      </p:sp>
    </p:spTree>
    <p:extLst>
      <p:ext uri="{BB962C8B-B14F-4D97-AF65-F5344CB8AC3E}">
        <p14:creationId xmlns:p14="http://schemas.microsoft.com/office/powerpoint/2010/main" val="4213256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14</a:t>
            </a:fld>
            <a:endParaRPr lang="es-MX"/>
          </a:p>
        </p:txBody>
      </p:sp>
    </p:spTree>
    <p:extLst>
      <p:ext uri="{BB962C8B-B14F-4D97-AF65-F5344CB8AC3E}">
        <p14:creationId xmlns:p14="http://schemas.microsoft.com/office/powerpoint/2010/main" val="4084855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b="1" baseline="0" dirty="0"/>
          </a:p>
        </p:txBody>
      </p:sp>
      <p:sp>
        <p:nvSpPr>
          <p:cNvPr id="4" name="Slide Number Placeholder 3"/>
          <p:cNvSpPr>
            <a:spLocks noGrp="1"/>
          </p:cNvSpPr>
          <p:nvPr>
            <p:ph type="sldNum" sz="quarter" idx="10"/>
          </p:nvPr>
        </p:nvSpPr>
        <p:spPr/>
        <p:txBody>
          <a:bodyPr/>
          <a:lstStyle/>
          <a:p>
            <a:fld id="{53D5615D-CF5F-4DBD-B078-F805B7C9F438}" type="slidenum">
              <a:rPr lang="es-MX" smtClean="0"/>
              <a:t>15</a:t>
            </a:fld>
            <a:endParaRPr lang="es-MX"/>
          </a:p>
        </p:txBody>
      </p:sp>
    </p:spTree>
    <p:extLst>
      <p:ext uri="{BB962C8B-B14F-4D97-AF65-F5344CB8AC3E}">
        <p14:creationId xmlns:p14="http://schemas.microsoft.com/office/powerpoint/2010/main" val="262070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b="0" baseline="0" dirty="0"/>
          </a:p>
        </p:txBody>
      </p:sp>
      <p:sp>
        <p:nvSpPr>
          <p:cNvPr id="4" name="Slide Number Placeholder 3"/>
          <p:cNvSpPr>
            <a:spLocks noGrp="1"/>
          </p:cNvSpPr>
          <p:nvPr>
            <p:ph type="sldNum" sz="quarter" idx="10"/>
          </p:nvPr>
        </p:nvSpPr>
        <p:spPr/>
        <p:txBody>
          <a:bodyPr/>
          <a:lstStyle/>
          <a:p>
            <a:fld id="{53D5615D-CF5F-4DBD-B078-F805B7C9F438}" type="slidenum">
              <a:rPr lang="es-MX" smtClean="0"/>
              <a:t>16</a:t>
            </a:fld>
            <a:endParaRPr lang="es-MX"/>
          </a:p>
        </p:txBody>
      </p:sp>
    </p:spTree>
    <p:extLst>
      <p:ext uri="{BB962C8B-B14F-4D97-AF65-F5344CB8AC3E}">
        <p14:creationId xmlns:p14="http://schemas.microsoft.com/office/powerpoint/2010/main" val="2841889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b="0" baseline="0" dirty="0"/>
          </a:p>
        </p:txBody>
      </p:sp>
      <p:sp>
        <p:nvSpPr>
          <p:cNvPr id="4" name="Slide Number Placeholder 3"/>
          <p:cNvSpPr>
            <a:spLocks noGrp="1"/>
          </p:cNvSpPr>
          <p:nvPr>
            <p:ph type="sldNum" sz="quarter" idx="10"/>
          </p:nvPr>
        </p:nvSpPr>
        <p:spPr/>
        <p:txBody>
          <a:bodyPr/>
          <a:lstStyle/>
          <a:p>
            <a:fld id="{53D5615D-CF5F-4DBD-B078-F805B7C9F438}" type="slidenum">
              <a:rPr lang="es-MX" smtClean="0"/>
              <a:t>17</a:t>
            </a:fld>
            <a:endParaRPr lang="es-MX"/>
          </a:p>
        </p:txBody>
      </p:sp>
    </p:spTree>
    <p:extLst>
      <p:ext uri="{BB962C8B-B14F-4D97-AF65-F5344CB8AC3E}">
        <p14:creationId xmlns:p14="http://schemas.microsoft.com/office/powerpoint/2010/main" val="947521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18</a:t>
            </a:fld>
            <a:endParaRPr lang="es-MX"/>
          </a:p>
        </p:txBody>
      </p:sp>
    </p:spTree>
    <p:extLst>
      <p:ext uri="{BB962C8B-B14F-4D97-AF65-F5344CB8AC3E}">
        <p14:creationId xmlns:p14="http://schemas.microsoft.com/office/powerpoint/2010/main" val="589473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20</a:t>
            </a:fld>
            <a:endParaRPr lang="es-MX"/>
          </a:p>
        </p:txBody>
      </p:sp>
    </p:spTree>
    <p:extLst>
      <p:ext uri="{BB962C8B-B14F-4D97-AF65-F5344CB8AC3E}">
        <p14:creationId xmlns:p14="http://schemas.microsoft.com/office/powerpoint/2010/main" val="2907788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22</a:t>
            </a:fld>
            <a:endParaRPr lang="es-MX"/>
          </a:p>
        </p:txBody>
      </p:sp>
    </p:spTree>
    <p:extLst>
      <p:ext uri="{BB962C8B-B14F-4D97-AF65-F5344CB8AC3E}">
        <p14:creationId xmlns:p14="http://schemas.microsoft.com/office/powerpoint/2010/main" val="2575113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23</a:t>
            </a:fld>
            <a:endParaRPr lang="es-MX"/>
          </a:p>
        </p:txBody>
      </p:sp>
    </p:spTree>
    <p:extLst>
      <p:ext uri="{BB962C8B-B14F-4D97-AF65-F5344CB8AC3E}">
        <p14:creationId xmlns:p14="http://schemas.microsoft.com/office/powerpoint/2010/main" val="1530476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24</a:t>
            </a:fld>
            <a:endParaRPr lang="es-MX"/>
          </a:p>
        </p:txBody>
      </p:sp>
    </p:spTree>
    <p:extLst>
      <p:ext uri="{BB962C8B-B14F-4D97-AF65-F5344CB8AC3E}">
        <p14:creationId xmlns:p14="http://schemas.microsoft.com/office/powerpoint/2010/main" val="10671572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25</a:t>
            </a:fld>
            <a:endParaRPr lang="es-MX"/>
          </a:p>
        </p:txBody>
      </p:sp>
    </p:spTree>
    <p:extLst>
      <p:ext uri="{BB962C8B-B14F-4D97-AF65-F5344CB8AC3E}">
        <p14:creationId xmlns:p14="http://schemas.microsoft.com/office/powerpoint/2010/main" val="34682770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BA1632A1-E183-48F2-8602-0D8F1CCBE1D7}" type="slidenum">
              <a:rPr lang="es-MX" smtClean="0"/>
              <a:t>27</a:t>
            </a:fld>
            <a:endParaRPr lang="es-MX" dirty="0"/>
          </a:p>
        </p:txBody>
      </p:sp>
    </p:spTree>
    <p:extLst>
      <p:ext uri="{BB962C8B-B14F-4D97-AF65-F5344CB8AC3E}">
        <p14:creationId xmlns:p14="http://schemas.microsoft.com/office/powerpoint/2010/main" val="3712247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BA1632A1-E183-48F2-8602-0D8F1CCBE1D7}" type="slidenum">
              <a:rPr lang="es-MX" smtClean="0"/>
              <a:t>28</a:t>
            </a:fld>
            <a:endParaRPr lang="es-MX" dirty="0"/>
          </a:p>
        </p:txBody>
      </p:sp>
    </p:spTree>
    <p:extLst>
      <p:ext uri="{BB962C8B-B14F-4D97-AF65-F5344CB8AC3E}">
        <p14:creationId xmlns:p14="http://schemas.microsoft.com/office/powerpoint/2010/main" val="300392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BA1632A1-E183-48F2-8602-0D8F1CCBE1D7}" type="slidenum">
              <a:rPr lang="es-MX" smtClean="0"/>
              <a:t>29</a:t>
            </a:fld>
            <a:endParaRPr lang="es-MX" dirty="0"/>
          </a:p>
        </p:txBody>
      </p:sp>
    </p:spTree>
    <p:extLst>
      <p:ext uri="{BB962C8B-B14F-4D97-AF65-F5344CB8AC3E}">
        <p14:creationId xmlns:p14="http://schemas.microsoft.com/office/powerpoint/2010/main" val="680074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s-MX" baseline="0" dirty="0"/>
          </a:p>
        </p:txBody>
      </p:sp>
      <p:sp>
        <p:nvSpPr>
          <p:cNvPr id="4" name="Slide Number Placeholder 3"/>
          <p:cNvSpPr>
            <a:spLocks noGrp="1"/>
          </p:cNvSpPr>
          <p:nvPr>
            <p:ph type="sldNum" sz="quarter" idx="10"/>
          </p:nvPr>
        </p:nvSpPr>
        <p:spPr/>
        <p:txBody>
          <a:bodyPr/>
          <a:lstStyle/>
          <a:p>
            <a:fld id="{BA1632A1-E183-48F2-8602-0D8F1CCBE1D7}" type="slidenum">
              <a:rPr lang="es-MX" smtClean="0"/>
              <a:t>30</a:t>
            </a:fld>
            <a:endParaRPr lang="es-MX" dirty="0"/>
          </a:p>
        </p:txBody>
      </p:sp>
    </p:spTree>
    <p:extLst>
      <p:ext uri="{BB962C8B-B14F-4D97-AF65-F5344CB8AC3E}">
        <p14:creationId xmlns:p14="http://schemas.microsoft.com/office/powerpoint/2010/main" val="1064847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s-MX" baseline="0" dirty="0"/>
          </a:p>
        </p:txBody>
      </p:sp>
      <p:sp>
        <p:nvSpPr>
          <p:cNvPr id="4" name="Slide Number Placeholder 3"/>
          <p:cNvSpPr>
            <a:spLocks noGrp="1"/>
          </p:cNvSpPr>
          <p:nvPr>
            <p:ph type="sldNum" sz="quarter" idx="10"/>
          </p:nvPr>
        </p:nvSpPr>
        <p:spPr/>
        <p:txBody>
          <a:bodyPr/>
          <a:lstStyle/>
          <a:p>
            <a:fld id="{BA1632A1-E183-48F2-8602-0D8F1CCBE1D7}" type="slidenum">
              <a:rPr lang="es-MX" smtClean="0"/>
              <a:t>31</a:t>
            </a:fld>
            <a:endParaRPr lang="es-MX" dirty="0"/>
          </a:p>
        </p:txBody>
      </p:sp>
    </p:spTree>
    <p:extLst>
      <p:ext uri="{BB962C8B-B14F-4D97-AF65-F5344CB8AC3E}">
        <p14:creationId xmlns:p14="http://schemas.microsoft.com/office/powerpoint/2010/main" val="35001862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s-MX" baseline="0" dirty="0"/>
          </a:p>
        </p:txBody>
      </p:sp>
      <p:sp>
        <p:nvSpPr>
          <p:cNvPr id="4" name="Slide Number Placeholder 3"/>
          <p:cNvSpPr>
            <a:spLocks noGrp="1"/>
          </p:cNvSpPr>
          <p:nvPr>
            <p:ph type="sldNum" sz="quarter" idx="10"/>
          </p:nvPr>
        </p:nvSpPr>
        <p:spPr/>
        <p:txBody>
          <a:bodyPr/>
          <a:lstStyle/>
          <a:p>
            <a:fld id="{BA1632A1-E183-48F2-8602-0D8F1CCBE1D7}" type="slidenum">
              <a:rPr lang="es-MX" smtClean="0"/>
              <a:t>32</a:t>
            </a:fld>
            <a:endParaRPr lang="es-MX" dirty="0"/>
          </a:p>
        </p:txBody>
      </p:sp>
    </p:spTree>
    <p:extLst>
      <p:ext uri="{BB962C8B-B14F-4D97-AF65-F5344CB8AC3E}">
        <p14:creationId xmlns:p14="http://schemas.microsoft.com/office/powerpoint/2010/main" val="38283215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baseline="0" dirty="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53D5615D-CF5F-4DBD-B078-F805B7C9F438}" type="slidenum">
              <a:rPr lang="es-MX" smtClean="0"/>
              <a:t>45</a:t>
            </a:fld>
            <a:endParaRPr lang="es-MX"/>
          </a:p>
        </p:txBody>
      </p:sp>
    </p:spTree>
    <p:extLst>
      <p:ext uri="{BB962C8B-B14F-4D97-AF65-F5344CB8AC3E}">
        <p14:creationId xmlns:p14="http://schemas.microsoft.com/office/powerpoint/2010/main" val="35786133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72</a:t>
            </a:fld>
            <a:endParaRPr lang="es-MX"/>
          </a:p>
        </p:txBody>
      </p:sp>
    </p:spTree>
    <p:extLst>
      <p:ext uri="{BB962C8B-B14F-4D97-AF65-F5344CB8AC3E}">
        <p14:creationId xmlns:p14="http://schemas.microsoft.com/office/powerpoint/2010/main" val="6776985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73</a:t>
            </a:fld>
            <a:endParaRPr lang="es-MX"/>
          </a:p>
        </p:txBody>
      </p:sp>
    </p:spTree>
    <p:extLst>
      <p:ext uri="{BB962C8B-B14F-4D97-AF65-F5344CB8AC3E}">
        <p14:creationId xmlns:p14="http://schemas.microsoft.com/office/powerpoint/2010/main" val="24465160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3D5615D-CF5F-4DBD-B078-F805B7C9F438}" type="slidenum">
              <a:rPr lang="es-MX" smtClean="0"/>
              <a:t>75</a:t>
            </a:fld>
            <a:endParaRPr lang="es-MX"/>
          </a:p>
        </p:txBody>
      </p:sp>
    </p:spTree>
    <p:extLst>
      <p:ext uri="{BB962C8B-B14F-4D97-AF65-F5344CB8AC3E}">
        <p14:creationId xmlns:p14="http://schemas.microsoft.com/office/powerpoint/2010/main" val="13956671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4571" y="-1881"/>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p:nvPr>
        </p:nvSpPr>
        <p:spPr>
          <a:xfrm>
            <a:off x="3493008" y="1712714"/>
            <a:ext cx="5257964" cy="601996"/>
          </a:xfrm>
        </p:spPr>
        <p:txBody>
          <a:bodyPr/>
          <a:lstStyle>
            <a:lvl1pPr algn="r">
              <a:defRPr sz="2800" b="1" i="0">
                <a:latin typeface="Arial"/>
                <a:cs typeface="Arial"/>
              </a:defRPr>
            </a:lvl1pPr>
          </a:lstStyle>
          <a:p>
            <a:pPr lvl="0"/>
            <a:r>
              <a:rPr lang="en-US" noProof="0"/>
              <a:t>Click to edit Master title style</a:t>
            </a:r>
            <a:endParaRPr lang="en-US" noProof="0" dirty="0"/>
          </a:p>
        </p:txBody>
      </p:sp>
      <p:sp>
        <p:nvSpPr>
          <p:cNvPr id="67587" name="Rectangle 3"/>
          <p:cNvSpPr>
            <a:spLocks noGrp="1" noChangeArrowheads="1"/>
          </p:cNvSpPr>
          <p:nvPr>
            <p:ph type="subTitle" idx="1"/>
          </p:nvPr>
        </p:nvSpPr>
        <p:spPr>
          <a:xfrm>
            <a:off x="4010162" y="2365606"/>
            <a:ext cx="4740810" cy="1107824"/>
          </a:xfrm>
        </p:spPr>
        <p:txBody>
          <a:bodyPr/>
          <a:lstStyle>
            <a:lvl1pPr marL="0" indent="0" algn="r">
              <a:buFont typeface="Wingdings" pitchFamily="2" charset="2"/>
              <a:buNone/>
              <a:defRPr/>
            </a:lvl1pPr>
          </a:lstStyle>
          <a:p>
            <a:pPr lvl="0"/>
            <a:r>
              <a:rPr lang="en-US" noProof="0"/>
              <a:t>Click to edit Master subtitle style</a:t>
            </a:r>
            <a:endParaRPr lang="en-US" noProof="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85800" y="3658277"/>
            <a:ext cx="3260610" cy="1484098"/>
          </a:xfrm>
          <a:prstGeom prst="rect">
            <a:avLst/>
          </a:prstGeom>
        </p:spPr>
      </p:pic>
      <p:sp>
        <p:nvSpPr>
          <p:cNvPr id="11"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33524" y="220307"/>
            <a:ext cx="6238775"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a:t>
            </a:r>
            <a:r>
              <a:rPr lang="en-US"/>
              <a:t>edit  - Master </a:t>
            </a:r>
            <a:r>
              <a:rPr lang="en-US" dirty="0"/>
              <a:t>title style</a:t>
            </a:r>
            <a:endParaRPr lang="en-GB" dirty="0"/>
          </a:p>
        </p:txBody>
      </p:sp>
      <p:sp>
        <p:nvSpPr>
          <p:cNvPr id="10" name="Rectangle 4"/>
          <p:cNvSpPr>
            <a:spLocks noGrp="1" noChangeArrowheads="1"/>
          </p:cNvSpPr>
          <p:nvPr>
            <p:ph idx="1"/>
          </p:nvPr>
        </p:nvSpPr>
        <p:spPr bwMode="auto">
          <a:xfrm>
            <a:off x="927100" y="121158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11"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3320" y="4398480"/>
            <a:ext cx="1630680" cy="745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2798661589"/>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99120"/>
          </a:xfrm>
          <a:prstGeom prst="rect">
            <a:avLst/>
          </a:prstGeom>
        </p:spPr>
      </p:pic>
      <p:sp>
        <p:nvSpPr>
          <p:cNvPr id="2" name="Title 1"/>
          <p:cNvSpPr>
            <a:spLocks noGrp="1"/>
          </p:cNvSpPr>
          <p:nvPr>
            <p:ph type="title" hasCustomPrompt="1"/>
          </p:nvPr>
        </p:nvSpPr>
        <p:spPr>
          <a:xfrm>
            <a:off x="3108960" y="2948940"/>
            <a:ext cx="5630109" cy="574040"/>
          </a:xfrm>
        </p:spPr>
        <p:txBody>
          <a:bodyPr/>
          <a:lstStyle>
            <a:lvl1pPr algn="r">
              <a:defRPr sz="2800" b="1" i="0">
                <a:solidFill>
                  <a:schemeClr val="tx2"/>
                </a:solidFill>
                <a:latin typeface="Arial"/>
                <a:cs typeface="Arial"/>
              </a:defRPr>
            </a:lvl1pPr>
          </a:lstStyle>
          <a:p>
            <a:r>
              <a:rPr lang="en-US" dirty="0"/>
              <a:t>Click to edit title style</a:t>
            </a:r>
            <a:endParaRPr lang="en-GB" dirty="0"/>
          </a:p>
        </p:txBody>
      </p:sp>
      <p:sp>
        <p:nvSpPr>
          <p:cNvPr id="9" name="Rectangle 5"/>
          <p:cNvSpPr>
            <a:spLocks noChangeArrowheads="1"/>
          </p:cNvSpPr>
          <p:nvPr userDrawn="1"/>
        </p:nvSpPr>
        <p:spPr bwMode="auto">
          <a:xfrm>
            <a:off x="940113" y="4749644"/>
            <a:ext cx="243408" cy="225103"/>
          </a:xfrm>
          <a:prstGeom prst="rect">
            <a:avLst/>
          </a:prstGeom>
          <a:noFill/>
          <a:ln w="12700">
            <a:noFill/>
            <a:miter lim="800000"/>
            <a:headEnd/>
            <a:tailEnd/>
          </a:ln>
          <a:effectLst/>
        </p:spPr>
        <p:txBody>
          <a:bodyPr lIns="0" tIns="0" rIns="0" bIns="0"/>
          <a:lstStyle/>
          <a:p>
            <a:pPr algn="l" defTabSz="631825"/>
            <a:endParaRPr lang="en-US" sz="1200" dirty="0">
              <a:solidFill>
                <a:schemeClr val="tx2"/>
              </a:solidFill>
            </a:endParaRPr>
          </a:p>
        </p:txBody>
      </p:sp>
      <p:sp>
        <p:nvSpPr>
          <p:cNvPr id="12"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85800" y="3665897"/>
            <a:ext cx="3260610" cy="1484098"/>
          </a:xfrm>
          <a:prstGeom prst="rect">
            <a:avLst/>
          </a:prstGeom>
        </p:spPr>
      </p:pic>
      <p:sp>
        <p:nvSpPr>
          <p:cNvPr id="13"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picture + bulle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27049" y="177499"/>
            <a:ext cx="7744332" cy="537297"/>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a:t>
            </a:r>
            <a:r>
              <a:rPr lang="en-US"/>
              <a:t>edit - Master </a:t>
            </a:r>
            <a:r>
              <a:rPr lang="en-US" dirty="0"/>
              <a:t>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87851"/>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Picture Placeholder 7"/>
          <p:cNvSpPr>
            <a:spLocks noGrp="1"/>
          </p:cNvSpPr>
          <p:nvPr>
            <p:ph type="pic" sz="quarter" idx="10"/>
          </p:nvPr>
        </p:nvSpPr>
        <p:spPr>
          <a:xfrm>
            <a:off x="972185" y="1249363"/>
            <a:ext cx="3660775" cy="3314700"/>
          </a:xfrm>
        </p:spPr>
        <p:txBody>
          <a:bodyPr/>
          <a:lstStyle/>
          <a:p>
            <a:r>
              <a:rPr lang="en-US"/>
              <a:t>Drag picture to placeholder or click icon to add</a:t>
            </a:r>
            <a:endParaRPr lang="en-GB"/>
          </a:p>
        </p:txBody>
      </p:sp>
      <p:sp>
        <p:nvSpPr>
          <p:cNvPr id="11" name="Content Placeholder 10"/>
          <p:cNvSpPr>
            <a:spLocks noGrp="1"/>
          </p:cNvSpPr>
          <p:nvPr>
            <p:ph sz="quarter" idx="11"/>
          </p:nvPr>
        </p:nvSpPr>
        <p:spPr>
          <a:xfrm>
            <a:off x="4877434" y="1226821"/>
            <a:ext cx="3481706" cy="33451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content spa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edit - Master 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1436330310"/>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
        <p:nvSpPr>
          <p:cNvPr id="5"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a:t>Click to edit - Master title style</a:t>
            </a:r>
            <a:endParaRPr lang="en-GB" dirty="0"/>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End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0"/>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hasCustomPrompt="1"/>
          </p:nvPr>
        </p:nvSpPr>
        <p:spPr>
          <a:xfrm>
            <a:off x="3518181" y="271201"/>
            <a:ext cx="5257964" cy="601996"/>
          </a:xfrm>
        </p:spPr>
        <p:txBody>
          <a:bodyPr/>
          <a:lstStyle>
            <a:lvl1pPr algn="r">
              <a:defRPr sz="2800" b="1" i="0">
                <a:solidFill>
                  <a:srgbClr val="FF0000"/>
                </a:solidFill>
                <a:latin typeface="Arial"/>
                <a:cs typeface="Arial"/>
              </a:defRPr>
            </a:lvl1pPr>
          </a:lstStyle>
          <a:p>
            <a:pPr lvl="0"/>
            <a:r>
              <a:rPr lang="en-US" noProof="0" dirty="0"/>
              <a:t>Questions?</a:t>
            </a:r>
          </a:p>
        </p:txBody>
      </p:sp>
      <p:sp>
        <p:nvSpPr>
          <p:cNvPr id="67587" name="Rectangle 3"/>
          <p:cNvSpPr>
            <a:spLocks noGrp="1" noChangeArrowheads="1"/>
          </p:cNvSpPr>
          <p:nvPr>
            <p:ph type="subTitle" idx="1" hasCustomPrompt="1"/>
          </p:nvPr>
        </p:nvSpPr>
        <p:spPr>
          <a:xfrm>
            <a:off x="3109050" y="1645570"/>
            <a:ext cx="5774346" cy="1107824"/>
          </a:xfrm>
        </p:spPr>
        <p:txBody>
          <a:bodyPr/>
          <a:lstStyle>
            <a:lvl1pPr marL="0" indent="0" algn="l">
              <a:spcBef>
                <a:spcPts val="0"/>
              </a:spcBef>
              <a:buFont typeface="Wingdings" pitchFamily="2" charset="2"/>
              <a:buNone/>
              <a:defRPr/>
            </a:lvl1pPr>
          </a:lstStyle>
          <a:p>
            <a:pPr lvl="0"/>
            <a:r>
              <a:rPr kumimoji="0" lang="en-US" sz="2800" b="1" i="0" u="none" strike="noStrike" kern="0" cap="none" spc="0" normalizeH="0" baseline="0" noProof="0" dirty="0">
                <a:ln>
                  <a:noFill/>
                </a:ln>
                <a:solidFill>
                  <a:srgbClr val="231F20"/>
                </a:solidFill>
                <a:effectLst/>
                <a:uLnTx/>
                <a:uFillTx/>
                <a:latin typeface="+mn-lt"/>
                <a:ea typeface="+mj-ea"/>
                <a:cs typeface="Arial"/>
              </a:rPr>
              <a:t>Power on</a:t>
            </a:r>
            <a:r>
              <a:rPr kumimoji="0" lang="en-US" sz="1200" b="1" i="0" u="none" strike="noStrike" kern="0" cap="none" spc="0" normalizeH="0" baseline="0" noProof="0" dirty="0">
                <a:ln>
                  <a:noFill/>
                </a:ln>
                <a:solidFill>
                  <a:srgbClr val="231F20"/>
                </a:solidFill>
                <a:effectLst/>
                <a:uLnTx/>
                <a:uFillTx/>
                <a:latin typeface="+mn-lt"/>
                <a:ea typeface="+mj-ea"/>
                <a:cs typeface="Arial"/>
              </a:rPr>
              <a:t/>
            </a:r>
            <a:br>
              <a:rPr kumimoji="0" lang="en-US" sz="1200" b="1" i="0" u="none" strike="noStrike" kern="0" cap="none" spc="0" normalizeH="0" baseline="0" noProof="0" dirty="0">
                <a:ln>
                  <a:noFill/>
                </a:ln>
                <a:solidFill>
                  <a:srgbClr val="231F20"/>
                </a:solidFill>
                <a:effectLst/>
                <a:uLnTx/>
                <a:uFillTx/>
                <a:latin typeface="+mn-lt"/>
                <a:ea typeface="+mj-ea"/>
                <a:cs typeface="Arial"/>
              </a:rPr>
            </a:br>
            <a:r>
              <a:rPr kumimoji="0" lang="en-US" sz="1200" b="1" i="0" u="none" strike="noStrike" kern="0" cap="none" spc="0" normalizeH="0" baseline="0" noProof="0" dirty="0">
                <a:ln>
                  <a:noFill/>
                </a:ln>
                <a:solidFill>
                  <a:srgbClr val="231F20"/>
                </a:solidFill>
                <a:effectLst/>
                <a:uLnTx/>
                <a:uFillTx/>
                <a:latin typeface="+mn-lt"/>
                <a:ea typeface="+mj-ea"/>
                <a:cs typeface="Arial"/>
              </a:rPr>
              <a:t>At Megger, we understand that keeping the power on is essential for the success of your business. That is why we are dedicated to creating, designing and manufacturing safe, reliable, easy-to-use portable test equipment backed by world-leading support and expertise.</a:t>
            </a:r>
            <a:br>
              <a:rPr kumimoji="0" lang="en-US" sz="1200" b="1" i="0" u="none" strike="noStrike" kern="0" cap="none" spc="0" normalizeH="0" baseline="0" noProof="0" dirty="0">
                <a:ln>
                  <a:noFill/>
                </a:ln>
                <a:solidFill>
                  <a:srgbClr val="231F20"/>
                </a:solidFill>
                <a:effectLst/>
                <a:uLnTx/>
                <a:uFillTx/>
                <a:latin typeface="+mn-lt"/>
                <a:ea typeface="+mj-ea"/>
                <a:cs typeface="Arial"/>
              </a:rPr>
            </a:br>
            <a:endParaRPr kumimoji="0" lang="en-US" sz="1200" b="1" i="0" u="none" strike="noStrike" kern="0" cap="none" spc="0" normalizeH="0" baseline="0" noProof="0" dirty="0">
              <a:ln>
                <a:noFill/>
              </a:ln>
              <a:solidFill>
                <a:srgbClr val="231F20"/>
              </a:solidFill>
              <a:effectLst/>
              <a:uLnTx/>
              <a:uFillTx/>
              <a:latin typeface="+mn-lt"/>
              <a:ea typeface="+mj-ea"/>
              <a:cs typeface="Arial"/>
            </a:endParaRPr>
          </a:p>
          <a:p>
            <a:pPr lvl="0"/>
            <a:r>
              <a:rPr kumimoji="0" lang="en-GB" sz="1200" b="1" i="0" u="none" strike="noStrike" kern="0" cap="none" spc="0" normalizeH="0" baseline="0" noProof="0" dirty="0">
                <a:ln>
                  <a:noFill/>
                </a:ln>
                <a:solidFill>
                  <a:srgbClr val="231F20"/>
                </a:solidFill>
                <a:effectLst/>
                <a:uLnTx/>
                <a:uFillTx/>
                <a:latin typeface="+mn-lt"/>
                <a:ea typeface="+mj-ea"/>
                <a:cs typeface="Arial"/>
              </a:rPr>
              <a:t>We can assist your acceptance, commissioning and maintenance testing for predictive, diagnostic or routine purposes. By working closely with electrical utilities, standards bodies and technical institutions, we contribute to the dependability and advancement of the electrical supply industry.</a:t>
            </a:r>
            <a:br>
              <a:rPr kumimoji="0" lang="en-GB" sz="1200" b="1" i="0" u="none" strike="noStrike" kern="0" cap="none" spc="0" normalizeH="0" baseline="0" noProof="0" dirty="0">
                <a:ln>
                  <a:noFill/>
                </a:ln>
                <a:solidFill>
                  <a:srgbClr val="231F20"/>
                </a:solidFill>
                <a:effectLst/>
                <a:uLnTx/>
                <a:uFillTx/>
                <a:latin typeface="+mn-lt"/>
                <a:ea typeface="+mj-ea"/>
                <a:cs typeface="Arial"/>
              </a:rPr>
            </a:br>
            <a:endParaRPr lang="en-US" noProof="0" dirty="0"/>
          </a:p>
        </p:txBody>
      </p:sp>
      <p:pic>
        <p:nvPicPr>
          <p:cNvPr id="11"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riangle 4"/>
          <p:cNvSpPr/>
          <p:nvPr userDrawn="1"/>
        </p:nvSpPr>
        <p:spPr bwMode="auto">
          <a:xfrm rot="10800000">
            <a:off x="-114300" y="-36576"/>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3871004353"/>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Header + content spa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1550" y="228021"/>
            <a:ext cx="7790052" cy="482203"/>
          </a:xfrm>
        </p:spPr>
        <p:txBody>
          <a:bodyPr anchor="b" anchorCtr="0"/>
          <a:lstStyle>
            <a:lvl1pPr algn="r">
              <a:lnSpc>
                <a:spcPct val="85000"/>
              </a:lnSpc>
              <a:defRPr sz="2400" b="1" i="0" baseline="0">
                <a:solidFill>
                  <a:srgbClr val="31414B"/>
                </a:solidFill>
                <a:latin typeface="Arial Black" charset="0"/>
                <a:ea typeface="Arial Black" charset="0"/>
                <a:cs typeface="Arial Black" charset="0"/>
              </a:defRPr>
            </a:lvl1pPr>
          </a:lstStyle>
          <a:p>
            <a:r>
              <a:rPr lang="en-US" dirty="0" smtClean="0"/>
              <a:t>Click to edit - Master title style</a:t>
            </a:r>
            <a:endParaRPr lang="en-GB" dirty="0"/>
          </a:p>
        </p:txBody>
      </p: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riangle 4"/>
          <p:cNvSpPr/>
          <p:nvPr userDrawn="1"/>
        </p:nvSpPr>
        <p:spPr bwMode="auto">
          <a:xfrm rot="10800000">
            <a:off x="-18288" y="0"/>
            <a:ext cx="868680" cy="2050288"/>
          </a:xfrm>
          <a:custGeom>
            <a:avLst/>
            <a:gdLst>
              <a:gd name="connsiteX0" fmla="*/ 0 w 1778000"/>
              <a:gd name="connsiteY0" fmla="*/ 2763520 h 2763520"/>
              <a:gd name="connsiteX1" fmla="*/ 889000 w 1778000"/>
              <a:gd name="connsiteY1" fmla="*/ 0 h 2763520"/>
              <a:gd name="connsiteX2" fmla="*/ 1778000 w 1778000"/>
              <a:gd name="connsiteY2" fmla="*/ 2763520 h 2763520"/>
              <a:gd name="connsiteX3" fmla="*/ 0 w 1778000"/>
              <a:gd name="connsiteY3" fmla="*/ 2763520 h 2763520"/>
              <a:gd name="connsiteX0" fmla="*/ 0 w 914400"/>
              <a:gd name="connsiteY0" fmla="*/ 2763520 h 2763520"/>
              <a:gd name="connsiteX1" fmla="*/ 889000 w 914400"/>
              <a:gd name="connsiteY1" fmla="*/ 0 h 2763520"/>
              <a:gd name="connsiteX2" fmla="*/ 914400 w 914400"/>
              <a:gd name="connsiteY2" fmla="*/ 2753360 h 2763520"/>
              <a:gd name="connsiteX3" fmla="*/ 0 w 914400"/>
              <a:gd name="connsiteY3" fmla="*/ 2763520 h 2763520"/>
              <a:gd name="connsiteX0" fmla="*/ 0 w 962152"/>
              <a:gd name="connsiteY0" fmla="*/ 1876552 h 1876552"/>
              <a:gd name="connsiteX1" fmla="*/ 962152 w 962152"/>
              <a:gd name="connsiteY1" fmla="*/ 0 h 1876552"/>
              <a:gd name="connsiteX2" fmla="*/ 914400 w 962152"/>
              <a:gd name="connsiteY2" fmla="*/ 1866392 h 1876552"/>
              <a:gd name="connsiteX3" fmla="*/ 0 w 962152"/>
              <a:gd name="connsiteY3" fmla="*/ 1876552 h 1876552"/>
              <a:gd name="connsiteX0" fmla="*/ 0 w 914400"/>
              <a:gd name="connsiteY0" fmla="*/ 2013712 h 2013712"/>
              <a:gd name="connsiteX1" fmla="*/ 834136 w 914400"/>
              <a:gd name="connsiteY1" fmla="*/ 0 h 2013712"/>
              <a:gd name="connsiteX2" fmla="*/ 914400 w 914400"/>
              <a:gd name="connsiteY2" fmla="*/ 2003552 h 2013712"/>
              <a:gd name="connsiteX3" fmla="*/ 0 w 914400"/>
              <a:gd name="connsiteY3" fmla="*/ 2013712 h 2013712"/>
              <a:gd name="connsiteX0" fmla="*/ 0 w 850392"/>
              <a:gd name="connsiteY0" fmla="*/ 2013712 h 2040128"/>
              <a:gd name="connsiteX1" fmla="*/ 834136 w 850392"/>
              <a:gd name="connsiteY1" fmla="*/ 0 h 2040128"/>
              <a:gd name="connsiteX2" fmla="*/ 850392 w 850392"/>
              <a:gd name="connsiteY2" fmla="*/ 2040128 h 2040128"/>
              <a:gd name="connsiteX3" fmla="*/ 0 w 850392"/>
              <a:gd name="connsiteY3" fmla="*/ 2013712 h 2040128"/>
              <a:gd name="connsiteX0" fmla="*/ 0 w 868680"/>
              <a:gd name="connsiteY0" fmla="*/ 2050288 h 2050288"/>
              <a:gd name="connsiteX1" fmla="*/ 852424 w 868680"/>
              <a:gd name="connsiteY1" fmla="*/ 0 h 2050288"/>
              <a:gd name="connsiteX2" fmla="*/ 868680 w 868680"/>
              <a:gd name="connsiteY2" fmla="*/ 2040128 h 2050288"/>
              <a:gd name="connsiteX3" fmla="*/ 0 w 868680"/>
              <a:gd name="connsiteY3" fmla="*/ 2050288 h 2050288"/>
            </a:gdLst>
            <a:ahLst/>
            <a:cxnLst>
              <a:cxn ang="0">
                <a:pos x="connsiteX0" y="connsiteY0"/>
              </a:cxn>
              <a:cxn ang="0">
                <a:pos x="connsiteX1" y="connsiteY1"/>
              </a:cxn>
              <a:cxn ang="0">
                <a:pos x="connsiteX2" y="connsiteY2"/>
              </a:cxn>
              <a:cxn ang="0">
                <a:pos x="connsiteX3" y="connsiteY3"/>
              </a:cxn>
            </a:cxnLst>
            <a:rect l="l" t="t" r="r" b="b"/>
            <a:pathLst>
              <a:path w="868680" h="2050288">
                <a:moveTo>
                  <a:pt x="0" y="2050288"/>
                </a:moveTo>
                <a:lnTo>
                  <a:pt x="852424" y="0"/>
                </a:lnTo>
                <a:lnTo>
                  <a:pt x="868680" y="2040128"/>
                </a:lnTo>
                <a:lnTo>
                  <a:pt x="0" y="2050288"/>
                </a:lnTo>
                <a:close/>
              </a:path>
            </a:pathLst>
          </a:cu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50841667"/>
      </p:ext>
    </p:extLst>
  </p:cSld>
  <p:clrMapOvr>
    <a:masterClrMapping/>
  </p:clrMapOvr>
  <p:transition spd="slow"/>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25515" y="432199"/>
            <a:ext cx="7316787" cy="48220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a:t>Click to modify title layout </a:t>
            </a:r>
          </a:p>
        </p:txBody>
      </p:sp>
      <p:sp>
        <p:nvSpPr>
          <p:cNvPr id="1028" name="Rectangle 4"/>
          <p:cNvSpPr>
            <a:spLocks noGrp="1" noChangeArrowheads="1"/>
          </p:cNvSpPr>
          <p:nvPr>
            <p:ph type="body" idx="1"/>
          </p:nvPr>
        </p:nvSpPr>
        <p:spPr bwMode="auto">
          <a:xfrm>
            <a:off x="927100" y="102870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a:t>Click to modify first level bullets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4139" r:id="rId1"/>
    <p:sldLayoutId id="2147484153" r:id="rId2"/>
    <p:sldLayoutId id="2147484115" r:id="rId3"/>
    <p:sldLayoutId id="2147484142" r:id="rId4"/>
    <p:sldLayoutId id="2147484155" r:id="rId5"/>
    <p:sldLayoutId id="2147484152" r:id="rId6"/>
    <p:sldLayoutId id="2147484156" r:id="rId7"/>
    <p:sldLayoutId id="2147484157" r:id="rId8"/>
  </p:sldLayoutIdLst>
  <p:transition spd="slow"/>
  <p:txStyles>
    <p:titleStyle>
      <a:lvl1pPr algn="l" defTabSz="739775" rtl="0" eaLnBrk="1" fontAlgn="base" hangingPunct="1">
        <a:spcBef>
          <a:spcPct val="0"/>
        </a:spcBef>
        <a:spcAft>
          <a:spcPct val="0"/>
        </a:spcAft>
        <a:defRPr sz="2800" b="0">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p:titleStyle>
    <p:body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5" userDrawn="1">
          <p15:clr>
            <a:srgbClr val="F26B43"/>
          </p15:clr>
        </p15:guide>
        <p15:guide id="2" pos="551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3.tmp"/><Relationship Id="rId4" Type="http://schemas.openxmlformats.org/officeDocument/2006/relationships/image" Target="../media/image22.tmp"/></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2.tmp"/><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tmp"/><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9.tmp"/><Relationship Id="rId7" Type="http://schemas.openxmlformats.org/officeDocument/2006/relationships/image" Target="../media/image33.emf"/><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tmp"/></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36.jpeg"/><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51.tmp"/><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5815" y="1712714"/>
            <a:ext cx="8485158" cy="601996"/>
          </a:xfrm>
        </p:spPr>
        <p:txBody>
          <a:bodyPr/>
          <a:lstStyle/>
          <a:p>
            <a:r>
              <a:rPr lang="en-GB" dirty="0"/>
              <a:t>INTERRUPTORES - </a:t>
            </a:r>
            <a:r>
              <a:rPr lang="en-GB" dirty="0" err="1" smtClean="0"/>
              <a:t>Desplazamiento</a:t>
            </a:r>
            <a:endParaRPr lang="en-GB" dirty="0"/>
          </a:p>
        </p:txBody>
      </p:sp>
      <p:sp>
        <p:nvSpPr>
          <p:cNvPr id="3" name="Subtitle 2"/>
          <p:cNvSpPr>
            <a:spLocks noGrp="1"/>
          </p:cNvSpPr>
          <p:nvPr>
            <p:ph type="subTitle" idx="1"/>
          </p:nvPr>
        </p:nvSpPr>
        <p:spPr>
          <a:xfrm>
            <a:off x="2953407" y="2365606"/>
            <a:ext cx="5797565" cy="1165870"/>
          </a:xfrm>
        </p:spPr>
        <p:txBody>
          <a:bodyPr/>
          <a:lstStyle/>
          <a:p>
            <a:r>
              <a:rPr lang="en-GB" dirty="0" err="1"/>
              <a:t>Raidel</a:t>
            </a:r>
            <a:r>
              <a:rPr lang="en-GB" dirty="0"/>
              <a:t> </a:t>
            </a:r>
            <a:r>
              <a:rPr lang="en-GB" dirty="0" err="1"/>
              <a:t>Coa</a:t>
            </a:r>
            <a:endParaRPr lang="en-GB" dirty="0"/>
          </a:p>
          <a:p>
            <a:r>
              <a:rPr lang="en-GB" sz="1600" dirty="0" err="1"/>
              <a:t>Ingeniero</a:t>
            </a:r>
            <a:r>
              <a:rPr lang="en-GB" sz="1600" dirty="0"/>
              <a:t> de </a:t>
            </a:r>
            <a:r>
              <a:rPr lang="en-GB" sz="1600" dirty="0" err="1"/>
              <a:t>Aplicaciones</a:t>
            </a:r>
            <a:r>
              <a:rPr lang="en-GB" sz="1600" dirty="0"/>
              <a:t> </a:t>
            </a:r>
            <a:r>
              <a:rPr lang="en-GB" sz="1600" dirty="0" smtClean="0"/>
              <a:t>– Megger</a:t>
            </a:r>
          </a:p>
          <a:p>
            <a:endParaRPr lang="en-GB" sz="1600" dirty="0"/>
          </a:p>
          <a:p>
            <a:r>
              <a:rPr lang="en-GB" sz="1800" b="1" i="1" dirty="0" err="1"/>
              <a:t>República</a:t>
            </a:r>
            <a:r>
              <a:rPr lang="en-GB" sz="1800" b="1" i="1" dirty="0"/>
              <a:t> </a:t>
            </a:r>
            <a:r>
              <a:rPr lang="en-GB" sz="1800" b="1" i="1" dirty="0" err="1"/>
              <a:t>Dominicana</a:t>
            </a:r>
            <a:r>
              <a:rPr lang="en-GB" sz="1800" b="1" i="1" dirty="0"/>
              <a:t>, 13-15 de Agosto de 2019</a:t>
            </a:r>
            <a:endParaRPr lang="en-GB" sz="1800" dirty="0"/>
          </a:p>
          <a:p>
            <a:endParaRPr lang="en-GB" sz="1600" dirty="0" smtClean="0"/>
          </a:p>
        </p:txBody>
      </p:sp>
    </p:spTree>
    <p:extLst>
      <p:ext uri="{BB962C8B-B14F-4D97-AF65-F5344CB8AC3E}">
        <p14:creationId xmlns:p14="http://schemas.microsoft.com/office/powerpoint/2010/main" val="2892716589"/>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960756" y="240262"/>
            <a:ext cx="7971488" cy="642937"/>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800" b="1">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solidFill>
                  <a:srgbClr val="31414B"/>
                </a:solidFill>
              </a:rPr>
              <a:t>Coordinadora</a:t>
            </a:r>
            <a:endParaRPr lang="en-GB" kern="0" dirty="0">
              <a:solidFill>
                <a:srgbClr val="31414B"/>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3567" y="1499016"/>
            <a:ext cx="1587064" cy="1835474"/>
          </a:xfrm>
          <a:prstGeom prst="rect">
            <a:avLst/>
          </a:prstGeom>
          <a:ln w="25400">
            <a:solidFill>
              <a:schemeClr val="accent1"/>
            </a:solidFill>
          </a:ln>
        </p:spPr>
      </p:pic>
      <p:sp>
        <p:nvSpPr>
          <p:cNvPr id="11" name="Content Placeholder 2"/>
          <p:cNvSpPr>
            <a:spLocks noGrp="1"/>
          </p:cNvSpPr>
          <p:nvPr>
            <p:ph type="subTitle" idx="4294967295"/>
          </p:nvPr>
        </p:nvSpPr>
        <p:spPr>
          <a:xfrm>
            <a:off x="960756" y="1499016"/>
            <a:ext cx="4533139" cy="1350547"/>
          </a:xfrm>
        </p:spPr>
        <p:txBody>
          <a:bodyPr/>
          <a:lstStyle/>
          <a:p>
            <a:pPr>
              <a:lnSpc>
                <a:spcPct val="150000"/>
              </a:lnSpc>
            </a:pPr>
            <a:r>
              <a:rPr lang="en-GB" sz="2200" dirty="0"/>
              <a:t>Karen Becerril </a:t>
            </a:r>
            <a:endParaRPr lang="en-GB" sz="2200" dirty="0" smtClean="0"/>
          </a:p>
          <a:p>
            <a:pPr marL="0" indent="0">
              <a:buNone/>
            </a:pPr>
            <a:r>
              <a:rPr lang="en-GB" sz="1600" dirty="0" err="1"/>
              <a:t>Especialista</a:t>
            </a:r>
            <a:r>
              <a:rPr lang="en-GB" sz="1600" dirty="0"/>
              <a:t> de marketing para </a:t>
            </a:r>
            <a:r>
              <a:rPr lang="en-GB" sz="1600" dirty="0" err="1"/>
              <a:t>Latinoamérica</a:t>
            </a:r>
            <a:endParaRPr lang="en-GB" sz="1600" dirty="0"/>
          </a:p>
          <a:p>
            <a:pPr marL="0" indent="0">
              <a:buNone/>
            </a:pPr>
            <a:r>
              <a:rPr lang="en-GB" sz="1600" dirty="0"/>
              <a:t>Karen.Becerril@megger.com</a:t>
            </a:r>
          </a:p>
          <a:p>
            <a:pPr marL="0" indent="0">
              <a:buNone/>
            </a:pPr>
            <a:endParaRPr lang="en-GB" dirty="0"/>
          </a:p>
        </p:txBody>
      </p:sp>
    </p:spTree>
    <p:extLst>
      <p:ext uri="{BB962C8B-B14F-4D97-AF65-F5344CB8AC3E}">
        <p14:creationId xmlns:p14="http://schemas.microsoft.com/office/powerpoint/2010/main" val="3663734180"/>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960756" y="240262"/>
            <a:ext cx="7971488" cy="642937"/>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800" b="1">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solidFill>
                  <a:srgbClr val="31414B"/>
                </a:solidFill>
              </a:rPr>
              <a:t>Moderador</a:t>
            </a:r>
            <a:endParaRPr lang="en-GB" kern="0" dirty="0">
              <a:solidFill>
                <a:srgbClr val="31414B"/>
              </a:solidFill>
            </a:endParaRPr>
          </a:p>
        </p:txBody>
      </p:sp>
      <p:sp>
        <p:nvSpPr>
          <p:cNvPr id="11" name="Content Placeholder 2"/>
          <p:cNvSpPr>
            <a:spLocks noGrp="1"/>
          </p:cNvSpPr>
          <p:nvPr>
            <p:ph type="subTitle" idx="4294967295"/>
          </p:nvPr>
        </p:nvSpPr>
        <p:spPr>
          <a:xfrm>
            <a:off x="960756" y="1499016"/>
            <a:ext cx="4533139" cy="1350547"/>
          </a:xfrm>
        </p:spPr>
        <p:txBody>
          <a:bodyPr/>
          <a:lstStyle/>
          <a:p>
            <a:pPr>
              <a:lnSpc>
                <a:spcPct val="150000"/>
              </a:lnSpc>
            </a:pPr>
            <a:r>
              <a:rPr lang="en-GB" sz="2200" dirty="0" smtClean="0"/>
              <a:t>Ariel Toribio </a:t>
            </a:r>
          </a:p>
          <a:p>
            <a:pPr marL="0" indent="0">
              <a:buNone/>
            </a:pPr>
            <a:r>
              <a:rPr lang="en-GB" sz="1600" dirty="0" err="1" smtClean="0"/>
              <a:t>Gerente</a:t>
            </a:r>
            <a:r>
              <a:rPr lang="en-GB" sz="1600" dirty="0" smtClean="0"/>
              <a:t> Regional </a:t>
            </a:r>
            <a:r>
              <a:rPr lang="en-GB" sz="1600" dirty="0"/>
              <a:t>para </a:t>
            </a:r>
            <a:r>
              <a:rPr lang="en-GB" sz="1600" dirty="0" err="1"/>
              <a:t>Latinoamérica</a:t>
            </a:r>
            <a:endParaRPr lang="en-GB" sz="1600" dirty="0"/>
          </a:p>
          <a:p>
            <a:pPr marL="0" indent="0">
              <a:buNone/>
            </a:pPr>
            <a:r>
              <a:rPr lang="en-GB" sz="1600" dirty="0" smtClean="0"/>
              <a:t>csasales@megger.com</a:t>
            </a:r>
            <a:endParaRPr lang="en-GB" sz="1600" dirty="0"/>
          </a:p>
          <a:p>
            <a:pPr marL="0" indent="0">
              <a:buNone/>
            </a:pP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622699" y="1722198"/>
            <a:ext cx="1843047" cy="1382285"/>
          </a:xfrm>
          <a:prstGeom prst="rect">
            <a:avLst/>
          </a:prstGeom>
          <a:ln w="25400">
            <a:solidFill>
              <a:schemeClr val="accent1"/>
            </a:solidFill>
          </a:ln>
        </p:spPr>
      </p:pic>
    </p:spTree>
    <p:extLst>
      <p:ext uri="{BB962C8B-B14F-4D97-AF65-F5344CB8AC3E}">
        <p14:creationId xmlns:p14="http://schemas.microsoft.com/office/powerpoint/2010/main" val="2206113091"/>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960756" y="213221"/>
            <a:ext cx="7900186" cy="642937"/>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800" b="1">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solidFill>
                  <a:srgbClr val="31414B"/>
                </a:solidFill>
              </a:rPr>
              <a:t>Presentador</a:t>
            </a:r>
            <a:endParaRPr lang="en-GB" kern="0" dirty="0">
              <a:solidFill>
                <a:srgbClr val="31414B"/>
              </a:solidFill>
            </a:endParaRPr>
          </a:p>
        </p:txBody>
      </p:sp>
      <p:sp>
        <p:nvSpPr>
          <p:cNvPr id="9" name="Content Placeholder 2"/>
          <p:cNvSpPr>
            <a:spLocks noGrp="1"/>
          </p:cNvSpPr>
          <p:nvPr>
            <p:ph type="subTitle" idx="4294967295"/>
          </p:nvPr>
        </p:nvSpPr>
        <p:spPr>
          <a:xfrm>
            <a:off x="801654" y="1014117"/>
            <a:ext cx="5658140" cy="3361235"/>
          </a:xfrm>
        </p:spPr>
        <p:txBody>
          <a:bodyPr/>
          <a:lstStyle/>
          <a:p>
            <a:pPr algn="just">
              <a:lnSpc>
                <a:spcPct val="150000"/>
              </a:lnSpc>
            </a:pPr>
            <a:r>
              <a:rPr lang="en-US" dirty="0" err="1">
                <a:latin typeface="Arial Black" charset="0"/>
                <a:ea typeface="Arial Black" charset="0"/>
                <a:cs typeface="Arial Black" charset="0"/>
              </a:rPr>
              <a:t>Raidel</a:t>
            </a:r>
            <a:r>
              <a:rPr lang="en-US" dirty="0">
                <a:latin typeface="Arial Black" charset="0"/>
                <a:ea typeface="Arial Black" charset="0"/>
                <a:cs typeface="Arial Black" charset="0"/>
              </a:rPr>
              <a:t> </a:t>
            </a:r>
            <a:r>
              <a:rPr lang="en-US" dirty="0" err="1" smtClean="0">
                <a:latin typeface="Arial Black" charset="0"/>
                <a:ea typeface="Arial Black" charset="0"/>
                <a:cs typeface="Arial Black" charset="0"/>
              </a:rPr>
              <a:t>Coa</a:t>
            </a:r>
            <a:endParaRPr lang="en-US" dirty="0" smtClean="0">
              <a:latin typeface="Arial Black" charset="0"/>
              <a:ea typeface="Arial Black" charset="0"/>
              <a:cs typeface="Arial Black" charset="0"/>
            </a:endParaRPr>
          </a:p>
          <a:p>
            <a:pPr marL="0" indent="0" algn="just">
              <a:buNone/>
            </a:pPr>
            <a:r>
              <a:rPr lang="en-GB" sz="1100" dirty="0" err="1" smtClean="0"/>
              <a:t>Venezolano</a:t>
            </a:r>
            <a:r>
              <a:rPr lang="en-GB" sz="1100" dirty="0"/>
              <a:t>, </a:t>
            </a:r>
            <a:r>
              <a:rPr lang="en-GB" sz="1100" dirty="0" err="1"/>
              <a:t>Ingeniero</a:t>
            </a:r>
            <a:r>
              <a:rPr lang="en-GB" sz="1100" dirty="0"/>
              <a:t> </a:t>
            </a:r>
            <a:r>
              <a:rPr lang="en-GB" sz="1100" dirty="0" err="1" smtClean="0"/>
              <a:t>electricista</a:t>
            </a:r>
            <a:r>
              <a:rPr lang="en-GB" sz="1100" dirty="0" smtClean="0"/>
              <a:t>, </a:t>
            </a:r>
            <a:r>
              <a:rPr lang="en-GB" sz="1100" dirty="0" err="1"/>
              <a:t>posee</a:t>
            </a:r>
            <a:r>
              <a:rPr lang="en-GB" sz="1100" dirty="0"/>
              <a:t> </a:t>
            </a:r>
            <a:r>
              <a:rPr lang="en-GB" sz="1100" dirty="0" err="1"/>
              <a:t>estudios</a:t>
            </a:r>
            <a:r>
              <a:rPr lang="en-GB" sz="1100" dirty="0"/>
              <a:t> de </a:t>
            </a:r>
            <a:r>
              <a:rPr lang="en-GB" sz="1100" dirty="0" err="1"/>
              <a:t>cuarto</a:t>
            </a:r>
            <a:r>
              <a:rPr lang="en-GB" sz="1100" dirty="0"/>
              <a:t> </a:t>
            </a:r>
            <a:r>
              <a:rPr lang="en-GB" sz="1100" dirty="0" err="1"/>
              <a:t>nivel</a:t>
            </a:r>
            <a:r>
              <a:rPr lang="en-GB" sz="1100" dirty="0"/>
              <a:t> “Magister </a:t>
            </a:r>
            <a:r>
              <a:rPr lang="en-GB" sz="1100" dirty="0" err="1"/>
              <a:t>Scientiarum</a:t>
            </a:r>
            <a:r>
              <a:rPr lang="en-GB" sz="1100" dirty="0"/>
              <a:t> </a:t>
            </a:r>
            <a:r>
              <a:rPr lang="en-GB" sz="1100" dirty="0" err="1"/>
              <a:t>en</a:t>
            </a:r>
            <a:r>
              <a:rPr lang="en-GB" sz="1100" dirty="0"/>
              <a:t> </a:t>
            </a:r>
            <a:r>
              <a:rPr lang="en-GB" sz="1100" dirty="0" err="1"/>
              <a:t>Ingeniería</a:t>
            </a:r>
            <a:r>
              <a:rPr lang="en-GB" sz="1100" dirty="0"/>
              <a:t> </a:t>
            </a:r>
            <a:r>
              <a:rPr lang="en-GB" sz="1100" dirty="0" err="1"/>
              <a:t>Eléctrica</a:t>
            </a:r>
            <a:r>
              <a:rPr lang="en-GB" sz="1100" dirty="0" smtClean="0"/>
              <a:t>”. </a:t>
            </a:r>
            <a:r>
              <a:rPr lang="en-GB" sz="1100" dirty="0" err="1"/>
              <a:t>Tiene</a:t>
            </a:r>
            <a:r>
              <a:rPr lang="en-GB" sz="1100" dirty="0"/>
              <a:t> 17 </a:t>
            </a:r>
            <a:r>
              <a:rPr lang="en-GB" sz="1100" dirty="0" err="1"/>
              <a:t>años</a:t>
            </a:r>
            <a:r>
              <a:rPr lang="en-GB" sz="1100" dirty="0"/>
              <a:t> de </a:t>
            </a:r>
            <a:r>
              <a:rPr lang="en-GB" sz="1100" dirty="0" err="1"/>
              <a:t>experiencia</a:t>
            </a:r>
            <a:r>
              <a:rPr lang="en-GB" sz="1100" dirty="0"/>
              <a:t> </a:t>
            </a:r>
            <a:r>
              <a:rPr lang="en-GB" sz="1100" dirty="0" err="1"/>
              <a:t>en</a:t>
            </a:r>
            <a:r>
              <a:rPr lang="en-GB" sz="1100" dirty="0"/>
              <a:t> </a:t>
            </a:r>
            <a:r>
              <a:rPr lang="en-GB" sz="1100" dirty="0" err="1"/>
              <a:t>pruebas</a:t>
            </a:r>
            <a:r>
              <a:rPr lang="en-GB" sz="1100" dirty="0"/>
              <a:t> </a:t>
            </a:r>
            <a:r>
              <a:rPr lang="en-GB" sz="1100" dirty="0" err="1"/>
              <a:t>eléctricas</a:t>
            </a:r>
            <a:r>
              <a:rPr lang="en-GB" sz="1100" dirty="0"/>
              <a:t> a </a:t>
            </a:r>
            <a:r>
              <a:rPr lang="en-GB" sz="1100" dirty="0" err="1"/>
              <a:t>equipos</a:t>
            </a:r>
            <a:r>
              <a:rPr lang="en-GB" sz="1100" dirty="0"/>
              <a:t> de </a:t>
            </a:r>
            <a:r>
              <a:rPr lang="en-GB" sz="1100" dirty="0" err="1"/>
              <a:t>alta</a:t>
            </a:r>
            <a:r>
              <a:rPr lang="en-GB" sz="1100" dirty="0"/>
              <a:t> </a:t>
            </a:r>
            <a:r>
              <a:rPr lang="en-GB" sz="1100" dirty="0" err="1"/>
              <a:t>tensión</a:t>
            </a:r>
            <a:r>
              <a:rPr lang="en-GB" sz="1100" dirty="0"/>
              <a:t> (11,4 a 800 kV). </a:t>
            </a:r>
            <a:r>
              <a:rPr lang="en-GB" sz="1100" dirty="0" err="1"/>
              <a:t>Fue</a:t>
            </a:r>
            <a:r>
              <a:rPr lang="en-GB" sz="1100" dirty="0"/>
              <a:t> </a:t>
            </a:r>
            <a:r>
              <a:rPr lang="en-GB" sz="1100" dirty="0" err="1"/>
              <a:t>miembro</a:t>
            </a:r>
            <a:r>
              <a:rPr lang="en-GB" sz="1100" dirty="0"/>
              <a:t> del </a:t>
            </a:r>
            <a:r>
              <a:rPr lang="en-GB" sz="1100" dirty="0" err="1"/>
              <a:t>comité</a:t>
            </a:r>
            <a:r>
              <a:rPr lang="en-GB" sz="1100" dirty="0"/>
              <a:t> de </a:t>
            </a:r>
            <a:r>
              <a:rPr lang="en-GB" sz="1100" dirty="0" err="1"/>
              <a:t>estudio</a:t>
            </a:r>
            <a:r>
              <a:rPr lang="en-GB" sz="1100" dirty="0"/>
              <a:t> A3 de CIGRE “High Voltage Equipment” </a:t>
            </a:r>
            <a:r>
              <a:rPr lang="en-GB" sz="1100" dirty="0" err="1"/>
              <a:t>durante</a:t>
            </a:r>
            <a:r>
              <a:rPr lang="en-GB" sz="1100" dirty="0"/>
              <a:t> </a:t>
            </a:r>
            <a:r>
              <a:rPr lang="en-GB" sz="1100" dirty="0" err="1"/>
              <a:t>los</a:t>
            </a:r>
            <a:r>
              <a:rPr lang="en-GB" sz="1100" dirty="0"/>
              <a:t> </a:t>
            </a:r>
            <a:r>
              <a:rPr lang="en-GB" sz="1100" dirty="0" err="1"/>
              <a:t>periodos</a:t>
            </a:r>
            <a:r>
              <a:rPr lang="en-GB" sz="1100" dirty="0"/>
              <a:t> </a:t>
            </a:r>
            <a:r>
              <a:rPr lang="en-GB" sz="1100" dirty="0" smtClean="0"/>
              <a:t>2010-2016.</a:t>
            </a:r>
            <a:r>
              <a:rPr lang="en-GB" sz="1100" dirty="0"/>
              <a:t> </a:t>
            </a:r>
          </a:p>
          <a:p>
            <a:pPr marL="0" indent="0" algn="just">
              <a:buNone/>
            </a:pPr>
            <a:r>
              <a:rPr lang="en-GB" sz="1100" dirty="0" smtClean="0"/>
              <a:t>Inspector de </a:t>
            </a:r>
            <a:r>
              <a:rPr lang="en-GB" sz="1100" dirty="0" err="1" smtClean="0"/>
              <a:t>pruebas</a:t>
            </a:r>
            <a:r>
              <a:rPr lang="en-GB" sz="1100" dirty="0" smtClean="0"/>
              <a:t> </a:t>
            </a:r>
            <a:r>
              <a:rPr lang="en-GB" sz="1100" dirty="0" err="1" smtClean="0"/>
              <a:t>en</a:t>
            </a:r>
            <a:r>
              <a:rPr lang="en-GB" sz="1100" dirty="0" smtClean="0"/>
              <a:t> </a:t>
            </a:r>
            <a:r>
              <a:rPr lang="en-GB" sz="1100" dirty="0" err="1" smtClean="0"/>
              <a:t>fábrica</a:t>
            </a:r>
            <a:r>
              <a:rPr lang="en-GB" sz="1100" dirty="0" smtClean="0"/>
              <a:t> (FAT) de CORPOELEC </a:t>
            </a:r>
            <a:r>
              <a:rPr lang="en-GB" sz="1100" dirty="0" err="1" smtClean="0"/>
              <a:t>en</a:t>
            </a:r>
            <a:r>
              <a:rPr lang="en-GB" sz="1100" dirty="0" smtClean="0"/>
              <a:t>:</a:t>
            </a:r>
          </a:p>
          <a:p>
            <a:pPr algn="just">
              <a:buFont typeface="Arial" panose="020B0604020202020204" pitchFamily="34" charset="0"/>
              <a:buChar char="•"/>
            </a:pPr>
            <a:r>
              <a:rPr lang="en-GB" sz="1100" dirty="0" smtClean="0"/>
              <a:t>COELME-EGIC, </a:t>
            </a:r>
            <a:r>
              <a:rPr lang="en-GB" sz="1100" dirty="0" err="1" smtClean="0"/>
              <a:t>seccionadores</a:t>
            </a:r>
            <a:r>
              <a:rPr lang="en-GB" sz="1100" dirty="0" smtClean="0"/>
              <a:t> 420 kV (</a:t>
            </a:r>
            <a:r>
              <a:rPr lang="en-GB" sz="1100" dirty="0" err="1" smtClean="0"/>
              <a:t>Venecia</a:t>
            </a:r>
            <a:r>
              <a:rPr lang="en-GB" sz="1100" dirty="0" smtClean="0"/>
              <a:t> – Italia)</a:t>
            </a:r>
          </a:p>
          <a:p>
            <a:pPr algn="just">
              <a:buFont typeface="Arial" panose="020B0604020202020204" pitchFamily="34" charset="0"/>
              <a:buChar char="•"/>
            </a:pPr>
            <a:r>
              <a:rPr lang="en-GB" sz="1100" dirty="0" smtClean="0"/>
              <a:t>ABB, </a:t>
            </a:r>
            <a:r>
              <a:rPr lang="en-GB" sz="1100" dirty="0" err="1" smtClean="0"/>
              <a:t>interruptores</a:t>
            </a:r>
            <a:r>
              <a:rPr lang="en-GB" sz="1100" dirty="0" smtClean="0"/>
              <a:t>, 245 y 420 kV  (</a:t>
            </a:r>
            <a:r>
              <a:rPr lang="en-GB" sz="1100" dirty="0" err="1" smtClean="0"/>
              <a:t>Ludvika</a:t>
            </a:r>
            <a:r>
              <a:rPr lang="en-GB" sz="1100" dirty="0" smtClean="0"/>
              <a:t> – </a:t>
            </a:r>
            <a:r>
              <a:rPr lang="en-GB" sz="1100" dirty="0" err="1" smtClean="0"/>
              <a:t>Suecia</a:t>
            </a:r>
            <a:r>
              <a:rPr lang="en-GB" sz="1100" dirty="0" smtClean="0"/>
              <a:t>)</a:t>
            </a:r>
          </a:p>
          <a:p>
            <a:pPr algn="just">
              <a:buFont typeface="Arial" panose="020B0604020202020204" pitchFamily="34" charset="0"/>
              <a:buChar char="•"/>
            </a:pPr>
            <a:r>
              <a:rPr lang="en-GB" sz="1100" dirty="0" smtClean="0"/>
              <a:t>SIEMENS, </a:t>
            </a:r>
            <a:r>
              <a:rPr lang="en-GB" sz="1100" dirty="0" err="1" smtClean="0"/>
              <a:t>Interruptores</a:t>
            </a:r>
            <a:r>
              <a:rPr lang="en-GB" sz="1100" dirty="0" smtClean="0"/>
              <a:t>, 115 kV (Grenoble – </a:t>
            </a:r>
            <a:r>
              <a:rPr lang="en-GB" sz="1100" dirty="0" err="1" smtClean="0"/>
              <a:t>Francia</a:t>
            </a:r>
            <a:r>
              <a:rPr lang="en-GB" sz="1100" dirty="0" smtClean="0"/>
              <a:t>)</a:t>
            </a:r>
          </a:p>
          <a:p>
            <a:pPr algn="just">
              <a:buFont typeface="Arial" panose="020B0604020202020204" pitchFamily="34" charset="0"/>
              <a:buChar char="•"/>
            </a:pPr>
            <a:r>
              <a:rPr lang="en-GB" sz="1100" dirty="0" smtClean="0"/>
              <a:t>SIEMENS, </a:t>
            </a:r>
            <a:r>
              <a:rPr lang="en-GB" sz="1100" dirty="0" err="1" smtClean="0"/>
              <a:t>Transformador</a:t>
            </a:r>
            <a:r>
              <a:rPr lang="en-GB" sz="1100" dirty="0" smtClean="0"/>
              <a:t> de </a:t>
            </a:r>
            <a:r>
              <a:rPr lang="en-GB" sz="1100" dirty="0" err="1" smtClean="0"/>
              <a:t>Potencia</a:t>
            </a:r>
            <a:r>
              <a:rPr lang="en-GB" sz="1100" dirty="0" smtClean="0"/>
              <a:t>, 115/34,5 kV (Sao Paulo – </a:t>
            </a:r>
            <a:r>
              <a:rPr lang="en-GB" sz="1100" dirty="0" err="1" smtClean="0"/>
              <a:t>Brasil</a:t>
            </a:r>
            <a:r>
              <a:rPr lang="en-GB" sz="1100" dirty="0" smtClean="0"/>
              <a:t>)</a:t>
            </a:r>
          </a:p>
          <a:p>
            <a:pPr algn="just">
              <a:buFont typeface="Arial" panose="020B0604020202020204" pitchFamily="34" charset="0"/>
              <a:buChar char="•"/>
            </a:pPr>
            <a:r>
              <a:rPr lang="en-GB" sz="1100" dirty="0" smtClean="0"/>
              <a:t>ALSTOM, </a:t>
            </a:r>
            <a:r>
              <a:rPr lang="en-GB" sz="1100" dirty="0" err="1" smtClean="0"/>
              <a:t>Transformadores</a:t>
            </a:r>
            <a:r>
              <a:rPr lang="en-GB" sz="1100" dirty="0" smtClean="0"/>
              <a:t> de </a:t>
            </a:r>
            <a:r>
              <a:rPr lang="en-GB" sz="1100" dirty="0" err="1" smtClean="0"/>
              <a:t>corriente</a:t>
            </a:r>
            <a:r>
              <a:rPr lang="en-GB" sz="1100" dirty="0" smtClean="0"/>
              <a:t>, 800 kV (Minas </a:t>
            </a:r>
            <a:r>
              <a:rPr lang="en-GB" sz="1100" dirty="0" err="1" smtClean="0"/>
              <a:t>Gerais</a:t>
            </a:r>
            <a:r>
              <a:rPr lang="en-GB" sz="1100" dirty="0" smtClean="0"/>
              <a:t> – </a:t>
            </a:r>
            <a:r>
              <a:rPr lang="en-GB" sz="1100" dirty="0" err="1"/>
              <a:t>B</a:t>
            </a:r>
            <a:r>
              <a:rPr lang="en-GB" sz="1100" dirty="0" err="1" smtClean="0"/>
              <a:t>rasil</a:t>
            </a:r>
            <a:r>
              <a:rPr lang="en-GB" sz="1100" dirty="0" smtClean="0"/>
              <a:t>)</a:t>
            </a:r>
          </a:p>
          <a:p>
            <a:pPr marL="0" indent="0" algn="just">
              <a:buNone/>
            </a:pPr>
            <a:r>
              <a:rPr lang="en-GB" sz="1100" dirty="0" err="1" smtClean="0"/>
              <a:t>Profesor</a:t>
            </a:r>
            <a:r>
              <a:rPr lang="en-GB" sz="1100" dirty="0" smtClean="0"/>
              <a:t> </a:t>
            </a:r>
            <a:r>
              <a:rPr lang="en-GB" sz="1100" dirty="0" err="1" smtClean="0"/>
              <a:t>universitario</a:t>
            </a:r>
            <a:r>
              <a:rPr lang="en-GB" sz="1100" dirty="0" smtClean="0"/>
              <a:t> de las </a:t>
            </a:r>
            <a:r>
              <a:rPr lang="en-GB" sz="1100" dirty="0" err="1" smtClean="0"/>
              <a:t>cátedras</a:t>
            </a:r>
            <a:r>
              <a:rPr lang="en-GB" sz="1100" dirty="0" smtClean="0"/>
              <a:t> de “</a:t>
            </a:r>
            <a:r>
              <a:rPr lang="en-GB" sz="1100" dirty="0" err="1" smtClean="0"/>
              <a:t>Técnicas</a:t>
            </a:r>
            <a:r>
              <a:rPr lang="en-GB" sz="1100" dirty="0" smtClean="0"/>
              <a:t> de  Alta </a:t>
            </a:r>
            <a:r>
              <a:rPr lang="en-GB" sz="1100" dirty="0" err="1" smtClean="0"/>
              <a:t>Tensión</a:t>
            </a:r>
            <a:r>
              <a:rPr lang="en-GB" sz="1100" dirty="0" smtClean="0"/>
              <a:t>” y “</a:t>
            </a:r>
            <a:r>
              <a:rPr lang="en-GB" sz="1100" dirty="0" err="1" smtClean="0"/>
              <a:t>Subestaciones</a:t>
            </a:r>
            <a:r>
              <a:rPr lang="en-GB" sz="1100" dirty="0" smtClean="0"/>
              <a:t> </a:t>
            </a:r>
            <a:r>
              <a:rPr lang="en-GB" sz="1100" dirty="0" err="1" smtClean="0"/>
              <a:t>Eléctricas</a:t>
            </a:r>
            <a:r>
              <a:rPr lang="en-GB" sz="1100" dirty="0" smtClean="0"/>
              <a:t>” </a:t>
            </a:r>
            <a:r>
              <a:rPr lang="en-GB" sz="1100" dirty="0" err="1" smtClean="0"/>
              <a:t>en</a:t>
            </a:r>
            <a:r>
              <a:rPr lang="en-GB" sz="1100" dirty="0" smtClean="0"/>
              <a:t> UNEXPO – Puerto </a:t>
            </a:r>
            <a:r>
              <a:rPr lang="en-GB" sz="1100" dirty="0" err="1" smtClean="0"/>
              <a:t>Ordaz</a:t>
            </a:r>
            <a:r>
              <a:rPr lang="en-GB" sz="1100" dirty="0" smtClean="0"/>
              <a:t> (Venezuela), </a:t>
            </a:r>
            <a:r>
              <a:rPr lang="en-GB" sz="1100" dirty="0" err="1" smtClean="0"/>
              <a:t>desde</a:t>
            </a:r>
            <a:r>
              <a:rPr lang="en-GB" sz="1100" dirty="0" smtClean="0"/>
              <a:t> 2010 hasta 2017.</a:t>
            </a:r>
          </a:p>
          <a:p>
            <a:pPr marL="0" indent="0" algn="just">
              <a:buNone/>
            </a:pPr>
            <a:r>
              <a:rPr lang="en-GB" sz="1100" dirty="0" err="1" smtClean="0"/>
              <a:t>En</a:t>
            </a:r>
            <a:r>
              <a:rPr lang="en-GB" sz="1100" dirty="0" smtClean="0"/>
              <a:t> la </a:t>
            </a:r>
            <a:r>
              <a:rPr lang="en-GB" sz="1100" dirty="0" err="1" smtClean="0"/>
              <a:t>actualidad</a:t>
            </a:r>
            <a:r>
              <a:rPr lang="en-GB" sz="1100" dirty="0" smtClean="0"/>
              <a:t> se </a:t>
            </a:r>
            <a:r>
              <a:rPr lang="en-GB" sz="1100" dirty="0" err="1" smtClean="0"/>
              <a:t>desempeña</a:t>
            </a:r>
            <a:r>
              <a:rPr lang="en-GB" sz="1100" dirty="0" smtClean="0"/>
              <a:t> </a:t>
            </a:r>
            <a:r>
              <a:rPr lang="en-GB" sz="1100" dirty="0" err="1" smtClean="0"/>
              <a:t>como</a:t>
            </a:r>
            <a:r>
              <a:rPr lang="en-GB" sz="1100" dirty="0" smtClean="0"/>
              <a:t> </a:t>
            </a:r>
            <a:r>
              <a:rPr lang="en-GB" sz="1100" dirty="0" err="1" smtClean="0"/>
              <a:t>Ingeniero</a:t>
            </a:r>
            <a:r>
              <a:rPr lang="en-GB" sz="1100" dirty="0" smtClean="0"/>
              <a:t> de </a:t>
            </a:r>
            <a:r>
              <a:rPr lang="en-GB" sz="1100" dirty="0" err="1" smtClean="0"/>
              <a:t>Aplicaciones</a:t>
            </a:r>
            <a:r>
              <a:rPr lang="en-GB" sz="1100" dirty="0" smtClean="0"/>
              <a:t> </a:t>
            </a:r>
            <a:r>
              <a:rPr lang="en-GB" sz="1100" dirty="0" err="1" smtClean="0"/>
              <a:t>en</a:t>
            </a:r>
            <a:r>
              <a:rPr lang="en-GB" sz="1100" dirty="0" smtClean="0"/>
              <a:t> </a:t>
            </a:r>
            <a:r>
              <a:rPr lang="en-GB" sz="1100" dirty="0" err="1" smtClean="0"/>
              <a:t>Subestaciones</a:t>
            </a:r>
            <a:r>
              <a:rPr lang="en-GB" sz="1100" dirty="0" smtClean="0"/>
              <a:t> para MEGGER (Centro, Sur America y el Caribe)</a:t>
            </a:r>
          </a:p>
          <a:p>
            <a:pPr marL="0" indent="0" algn="just">
              <a:buNone/>
            </a:pPr>
            <a:endParaRPr lang="en-GB" sz="14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2991" y="1415848"/>
            <a:ext cx="1738000" cy="2593494"/>
          </a:xfrm>
          <a:prstGeom prst="rect">
            <a:avLst/>
          </a:prstGeom>
          <a:ln w="25400">
            <a:solidFill>
              <a:schemeClr val="accent1"/>
            </a:solidFill>
          </a:ln>
        </p:spPr>
      </p:pic>
    </p:spTree>
    <p:extLst>
      <p:ext uri="{BB962C8B-B14F-4D97-AF65-F5344CB8AC3E}">
        <p14:creationId xmlns:p14="http://schemas.microsoft.com/office/powerpoint/2010/main" val="2459749394"/>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0772" y="1211582"/>
            <a:ext cx="3949697" cy="2561632"/>
          </a:xfrm>
        </p:spPr>
        <p:txBody>
          <a:bodyPr/>
          <a:lstStyle/>
          <a:p>
            <a:r>
              <a:rPr lang="en-GB" dirty="0" err="1"/>
              <a:t>Definiciones</a:t>
            </a:r>
            <a:endParaRPr lang="en-GB" dirty="0"/>
          </a:p>
          <a:p>
            <a:r>
              <a:rPr lang="en-GB" dirty="0" err="1"/>
              <a:t>Requerimientos</a:t>
            </a:r>
            <a:endParaRPr lang="en-GB" dirty="0"/>
          </a:p>
          <a:p>
            <a:r>
              <a:rPr lang="en-GB" dirty="0" err="1"/>
              <a:t>Transductores</a:t>
            </a:r>
            <a:endParaRPr lang="en-GB" dirty="0"/>
          </a:p>
          <a:p>
            <a:r>
              <a:rPr lang="en-GB" dirty="0" err="1"/>
              <a:t>Mediciones</a:t>
            </a:r>
            <a:r>
              <a:rPr lang="en-GB" dirty="0"/>
              <a:t> de </a:t>
            </a:r>
            <a:r>
              <a:rPr lang="en-GB" dirty="0" err="1" smtClean="0"/>
              <a:t>desplazamiento</a:t>
            </a:r>
            <a:r>
              <a:rPr lang="en-GB" dirty="0" smtClean="0"/>
              <a:t> (</a:t>
            </a:r>
            <a:r>
              <a:rPr lang="en-GB" dirty="0" err="1" smtClean="0"/>
              <a:t>parámetros</a:t>
            </a:r>
            <a:r>
              <a:rPr lang="en-GB" dirty="0" smtClean="0"/>
              <a:t>)</a:t>
            </a:r>
            <a:endParaRPr lang="en-GB" dirty="0"/>
          </a:p>
          <a:p>
            <a:r>
              <a:rPr lang="en-GB" dirty="0" err="1" smtClean="0"/>
              <a:t>Casos</a:t>
            </a:r>
            <a:r>
              <a:rPr lang="en-GB" dirty="0" smtClean="0"/>
              <a:t> de </a:t>
            </a:r>
            <a:r>
              <a:rPr lang="en-GB" dirty="0" err="1" smtClean="0"/>
              <a:t>estudio</a:t>
            </a:r>
            <a:endParaRPr lang="en-GB" dirty="0" smtClean="0"/>
          </a:p>
          <a:p>
            <a:r>
              <a:rPr lang="en-GB" dirty="0" err="1" smtClean="0"/>
              <a:t>Conclusiones</a:t>
            </a:r>
            <a:r>
              <a:rPr lang="en-GB" dirty="0" smtClean="0"/>
              <a:t> </a:t>
            </a:r>
            <a:endParaRPr lang="en-GB" dirty="0"/>
          </a:p>
          <a:p>
            <a:pPr marL="0" indent="0">
              <a:buNone/>
            </a:pPr>
            <a:endParaRPr lang="en-GB" dirty="0"/>
          </a:p>
          <a:p>
            <a:pPr marL="0" indent="0">
              <a:buNone/>
            </a:pPr>
            <a:endParaRPr lang="en-GB" dirty="0"/>
          </a:p>
        </p:txBody>
      </p:sp>
      <p:sp>
        <p:nvSpPr>
          <p:cNvPr id="8" name="Title 1">
            <a:extLst>
              <a:ext uri="{FF2B5EF4-FFF2-40B4-BE49-F238E27FC236}">
                <a16:creationId xmlns:a16="http://schemas.microsoft.com/office/drawing/2014/main" id="{EFF8933C-383E-465C-9122-89F29EFBF891}"/>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Contenido</a:t>
            </a:r>
            <a:endParaRPr lang="en-GB" kern="0" dirty="0"/>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07726" y="1124941"/>
            <a:ext cx="2995448" cy="3219804"/>
          </a:xfrm>
          <a:prstGeom prst="rect">
            <a:avLst/>
          </a:prstGeom>
          <a:ln w="25400">
            <a:solidFill>
              <a:schemeClr val="accent1"/>
            </a:solidFill>
          </a:ln>
        </p:spPr>
      </p:pic>
    </p:spTree>
    <p:extLst>
      <p:ext uri="{BB962C8B-B14F-4D97-AF65-F5344CB8AC3E}">
        <p14:creationId xmlns:p14="http://schemas.microsoft.com/office/powerpoint/2010/main" val="2152106599"/>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508821" y="723724"/>
            <a:ext cx="8381998" cy="421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l"/>
            <a:r>
              <a:rPr lang="en-GB" altLang="sv-SE" sz="1600" b="1" dirty="0" smtClean="0">
                <a:latin typeface="+mj-lt"/>
                <a:cs typeface="Arial" charset="0"/>
              </a:rPr>
              <a:t>     </a:t>
            </a:r>
            <a:r>
              <a:rPr lang="es-MX" sz="2000" b="1" dirty="0" smtClean="0"/>
              <a:t>Estudios </a:t>
            </a:r>
            <a:r>
              <a:rPr lang="es-MX" sz="2000" b="1" dirty="0"/>
              <a:t>Realizados</a:t>
            </a:r>
            <a:endParaRPr lang="en-GB" altLang="sv-SE" sz="2000" b="1" dirty="0" smtClean="0">
              <a:latin typeface="+mj-lt"/>
              <a:cs typeface="Arial" charset="0"/>
            </a:endParaRPr>
          </a:p>
          <a:p>
            <a:pPr algn="l"/>
            <a:endParaRPr lang="en-GB" altLang="sv-SE" sz="1600" b="1" dirty="0">
              <a:latin typeface="+mj-lt"/>
              <a:cs typeface="Arial" charset="0"/>
            </a:endParaRPr>
          </a:p>
          <a:p>
            <a:pPr marL="285750" indent="-285750" algn="l">
              <a:buClr>
                <a:schemeClr val="accent1"/>
              </a:buClr>
              <a:buFont typeface="Wingdings" panose="05000000000000000000" pitchFamily="2" charset="2"/>
              <a:buChar char="§"/>
            </a:pPr>
            <a:r>
              <a:rPr lang="en-GB" altLang="sv-SE" sz="1600" i="1" dirty="0" smtClean="0">
                <a:latin typeface="+mj-lt"/>
                <a:cs typeface="Arial" charset="0"/>
              </a:rPr>
              <a:t>1974-1977 (</a:t>
            </a:r>
            <a:r>
              <a:rPr lang="en-GB" altLang="sv-SE" sz="1600" i="1" dirty="0" err="1" smtClean="0">
                <a:latin typeface="+mj-lt"/>
                <a:cs typeface="Arial" charset="0"/>
              </a:rPr>
              <a:t>publicado</a:t>
            </a:r>
            <a:r>
              <a:rPr lang="en-GB" altLang="sv-SE" sz="1600" i="1" dirty="0" smtClean="0">
                <a:latin typeface="+mj-lt"/>
                <a:cs typeface="Arial" charset="0"/>
              </a:rPr>
              <a:t> </a:t>
            </a:r>
            <a:r>
              <a:rPr lang="en-GB" altLang="sv-SE" sz="1600" i="1" dirty="0" err="1" smtClean="0">
                <a:latin typeface="+mj-lt"/>
                <a:cs typeface="Arial" charset="0"/>
              </a:rPr>
              <a:t>en</a:t>
            </a:r>
            <a:r>
              <a:rPr lang="en-GB" altLang="sv-SE" sz="1600" i="1" dirty="0" smtClean="0">
                <a:latin typeface="+mj-lt"/>
                <a:cs typeface="Arial" charset="0"/>
              </a:rPr>
              <a:t> 1981) – “The first international enquiry on circuit-breaker failures and defects in service”</a:t>
            </a:r>
          </a:p>
          <a:p>
            <a:pPr algn="l">
              <a:buClr>
                <a:schemeClr val="accent1"/>
              </a:buClr>
            </a:pPr>
            <a:r>
              <a:rPr lang="en-GB" altLang="sv-SE" sz="1400" dirty="0" smtClean="0">
                <a:latin typeface="+mj-lt"/>
                <a:cs typeface="Arial" charset="0"/>
              </a:rPr>
              <a:t>Se </a:t>
            </a:r>
            <a:r>
              <a:rPr lang="en-GB" altLang="sv-SE" sz="1400" dirty="0" err="1" smtClean="0">
                <a:latin typeface="+mj-lt"/>
                <a:cs typeface="Arial" charset="0"/>
              </a:rPr>
              <a:t>evaluaron</a:t>
            </a:r>
            <a:r>
              <a:rPr lang="en-GB" altLang="sv-SE" sz="1400" dirty="0" smtClean="0">
                <a:latin typeface="+mj-lt"/>
                <a:cs typeface="Arial" charset="0"/>
              </a:rPr>
              <a:t> </a:t>
            </a:r>
            <a:r>
              <a:rPr lang="en-GB" altLang="sv-SE" sz="1400" dirty="0" err="1" smtClean="0">
                <a:latin typeface="+mj-lt"/>
                <a:cs typeface="Arial" charset="0"/>
              </a:rPr>
              <a:t>alrededor</a:t>
            </a:r>
            <a:r>
              <a:rPr lang="en-GB" altLang="sv-SE" sz="1400" dirty="0" smtClean="0">
                <a:latin typeface="+mj-lt"/>
                <a:cs typeface="Arial" charset="0"/>
              </a:rPr>
              <a:t> de 79.000 </a:t>
            </a:r>
            <a:r>
              <a:rPr lang="en-GB" altLang="sv-SE" sz="1400" dirty="0" err="1" smtClean="0">
                <a:latin typeface="+mj-lt"/>
                <a:cs typeface="Arial" charset="0"/>
              </a:rPr>
              <a:t>años</a:t>
            </a:r>
            <a:r>
              <a:rPr lang="en-GB" altLang="sv-SE" sz="1400" dirty="0" smtClean="0">
                <a:latin typeface="+mj-lt"/>
                <a:cs typeface="Arial" charset="0"/>
              </a:rPr>
              <a:t> de </a:t>
            </a:r>
            <a:r>
              <a:rPr lang="en-GB" altLang="sv-SE" sz="1400" dirty="0" err="1" smtClean="0">
                <a:latin typeface="+mj-lt"/>
                <a:cs typeface="Arial" charset="0"/>
              </a:rPr>
              <a:t>interuptores</a:t>
            </a:r>
            <a:r>
              <a:rPr lang="en-GB" altLang="sv-SE" sz="1400" dirty="0">
                <a:latin typeface="+mj-lt"/>
                <a:cs typeface="Arial" charset="0"/>
              </a:rPr>
              <a:t>.</a:t>
            </a:r>
            <a:r>
              <a:rPr lang="en-GB" altLang="sv-SE" sz="1400" dirty="0" smtClean="0">
                <a:latin typeface="+mj-lt"/>
                <a:cs typeface="Arial" charset="0"/>
              </a:rPr>
              <a:t> </a:t>
            </a:r>
            <a:r>
              <a:rPr lang="en-GB" altLang="sv-SE" sz="1400" dirty="0" err="1">
                <a:latin typeface="+mj-lt"/>
                <a:cs typeface="Arial" charset="0"/>
              </a:rPr>
              <a:t>T</a:t>
            </a:r>
            <a:r>
              <a:rPr lang="en-GB" altLang="sv-SE" sz="1400" dirty="0" err="1" smtClean="0">
                <a:latin typeface="+mj-lt"/>
                <a:cs typeface="Arial" charset="0"/>
              </a:rPr>
              <a:t>uvo</a:t>
            </a:r>
            <a:r>
              <a:rPr lang="en-GB" altLang="sv-SE" sz="1400" dirty="0" smtClean="0">
                <a:latin typeface="+mj-lt"/>
                <a:cs typeface="Arial" charset="0"/>
              </a:rPr>
              <a:t> un </a:t>
            </a:r>
            <a:r>
              <a:rPr lang="en-GB" altLang="sv-SE" sz="1400" dirty="0" err="1" smtClean="0">
                <a:latin typeface="+mj-lt"/>
                <a:cs typeface="Arial" charset="0"/>
              </a:rPr>
              <a:t>impacto</a:t>
            </a:r>
            <a:r>
              <a:rPr lang="en-GB" altLang="sv-SE" sz="1400" dirty="0" smtClean="0">
                <a:latin typeface="+mj-lt"/>
                <a:cs typeface="Arial" charset="0"/>
              </a:rPr>
              <a:t> </a:t>
            </a:r>
            <a:r>
              <a:rPr lang="en-GB" altLang="sv-SE" sz="1400" dirty="0" err="1" smtClean="0">
                <a:latin typeface="+mj-lt"/>
                <a:cs typeface="Arial" charset="0"/>
              </a:rPr>
              <a:t>significativo</a:t>
            </a:r>
            <a:r>
              <a:rPr lang="en-GB" altLang="sv-SE" sz="1400" dirty="0" smtClean="0">
                <a:latin typeface="+mj-lt"/>
                <a:cs typeface="Arial" charset="0"/>
              </a:rPr>
              <a:t> </a:t>
            </a:r>
            <a:r>
              <a:rPr lang="en-GB" altLang="sv-SE" sz="1400" dirty="0" err="1" smtClean="0">
                <a:latin typeface="+mj-lt"/>
                <a:cs typeface="Arial" charset="0"/>
              </a:rPr>
              <a:t>en</a:t>
            </a:r>
            <a:r>
              <a:rPr lang="en-GB" altLang="sv-SE" sz="1400" dirty="0" smtClean="0">
                <a:latin typeface="+mj-lt"/>
                <a:cs typeface="Arial" charset="0"/>
              </a:rPr>
              <a:t> </a:t>
            </a:r>
            <a:r>
              <a:rPr lang="en-GB" altLang="sv-SE" sz="1400" dirty="0" err="1" smtClean="0">
                <a:latin typeface="+mj-lt"/>
                <a:cs typeface="Arial" charset="0"/>
              </a:rPr>
              <a:t>los</a:t>
            </a:r>
            <a:r>
              <a:rPr lang="en-GB" altLang="sv-SE" sz="1400" dirty="0" smtClean="0">
                <a:latin typeface="+mj-lt"/>
                <a:cs typeface="Arial" charset="0"/>
              </a:rPr>
              <a:t> </a:t>
            </a:r>
            <a:r>
              <a:rPr lang="en-GB" altLang="sv-SE" sz="1400" dirty="0" err="1" smtClean="0">
                <a:latin typeface="+mj-lt"/>
                <a:cs typeface="Arial" charset="0"/>
              </a:rPr>
              <a:t>trabajos</a:t>
            </a:r>
            <a:r>
              <a:rPr lang="en-GB" altLang="sv-SE" sz="1400" dirty="0" smtClean="0">
                <a:latin typeface="+mj-lt"/>
                <a:cs typeface="Arial" charset="0"/>
              </a:rPr>
              <a:t> de </a:t>
            </a:r>
            <a:r>
              <a:rPr lang="en-GB" altLang="sv-SE" sz="1400" dirty="0" err="1" smtClean="0">
                <a:latin typeface="+mj-lt"/>
                <a:cs typeface="Arial" charset="0"/>
              </a:rPr>
              <a:t>normalización</a:t>
            </a:r>
            <a:r>
              <a:rPr lang="en-GB" altLang="sv-SE" sz="1400" dirty="0" smtClean="0">
                <a:latin typeface="+mj-lt"/>
                <a:cs typeface="Arial" charset="0"/>
              </a:rPr>
              <a:t> (IEC), </a:t>
            </a:r>
            <a:r>
              <a:rPr lang="en-GB" altLang="sv-SE" sz="1400" dirty="0" err="1" smtClean="0">
                <a:latin typeface="+mj-lt"/>
                <a:cs typeface="Arial" charset="0"/>
              </a:rPr>
              <a:t>incluyendo</a:t>
            </a:r>
            <a:r>
              <a:rPr lang="en-GB" altLang="sv-SE" sz="1400" dirty="0" smtClean="0">
                <a:latin typeface="+mj-lt"/>
                <a:cs typeface="Arial" charset="0"/>
              </a:rPr>
              <a:t> </a:t>
            </a:r>
            <a:r>
              <a:rPr lang="en-GB" altLang="sv-SE" sz="1400" dirty="0" err="1" smtClean="0">
                <a:latin typeface="+mj-lt"/>
                <a:cs typeface="Arial" charset="0"/>
              </a:rPr>
              <a:t>procedimiento</a:t>
            </a:r>
            <a:r>
              <a:rPr lang="en-GB" altLang="sv-SE" sz="1400" dirty="0" smtClean="0">
                <a:latin typeface="+mj-lt"/>
                <a:cs typeface="Arial" charset="0"/>
              </a:rPr>
              <a:t> de </a:t>
            </a:r>
            <a:r>
              <a:rPr lang="en-GB" altLang="sv-SE" sz="1400" dirty="0" err="1" smtClean="0">
                <a:latin typeface="+mj-lt"/>
                <a:cs typeface="Arial" charset="0"/>
              </a:rPr>
              <a:t>pruebas</a:t>
            </a:r>
            <a:r>
              <a:rPr lang="en-GB" altLang="sv-SE" sz="1400" dirty="0" smtClean="0">
                <a:latin typeface="+mj-lt"/>
                <a:cs typeface="Arial" charset="0"/>
              </a:rPr>
              <a:t> </a:t>
            </a:r>
            <a:r>
              <a:rPr lang="en-GB" altLang="sv-SE" sz="1400" dirty="0" err="1" smtClean="0">
                <a:latin typeface="+mj-lt"/>
                <a:cs typeface="Arial" charset="0"/>
              </a:rPr>
              <a:t>mecánicas</a:t>
            </a:r>
            <a:r>
              <a:rPr lang="en-GB" altLang="sv-SE" sz="1400" dirty="0" smtClean="0">
                <a:latin typeface="+mj-lt"/>
                <a:cs typeface="Arial" charset="0"/>
              </a:rPr>
              <a:t> y </a:t>
            </a:r>
            <a:r>
              <a:rPr lang="en-GB" altLang="sv-SE" sz="1400" dirty="0" err="1" smtClean="0">
                <a:latin typeface="+mj-lt"/>
                <a:cs typeface="Arial" charset="0"/>
              </a:rPr>
              <a:t>ambientales</a:t>
            </a:r>
            <a:r>
              <a:rPr lang="en-GB" altLang="sv-SE" sz="1400" dirty="0" smtClean="0">
                <a:latin typeface="+mj-lt"/>
                <a:cs typeface="Arial" charset="0"/>
              </a:rPr>
              <a:t>.</a:t>
            </a:r>
          </a:p>
          <a:p>
            <a:pPr algn="l">
              <a:buClr>
                <a:schemeClr val="accent1"/>
              </a:buClr>
            </a:pPr>
            <a:endParaRPr lang="en-GB" altLang="sv-SE" sz="1600" dirty="0">
              <a:latin typeface="+mj-lt"/>
              <a:cs typeface="Arial" charset="0"/>
            </a:endParaRPr>
          </a:p>
          <a:p>
            <a:pPr marL="285750" indent="-285750" algn="l">
              <a:buClr>
                <a:schemeClr val="accent1"/>
              </a:buClr>
              <a:buFont typeface="Wingdings" panose="05000000000000000000" pitchFamily="2" charset="2"/>
              <a:buChar char="§"/>
            </a:pPr>
            <a:r>
              <a:rPr lang="en-GB" altLang="sv-SE" sz="1600" i="1" dirty="0" smtClean="0">
                <a:latin typeface="+mj-lt"/>
                <a:cs typeface="Arial" charset="0"/>
              </a:rPr>
              <a:t>1988-1991 (</a:t>
            </a:r>
            <a:r>
              <a:rPr lang="en-GB" altLang="sv-SE" sz="1600" i="1" dirty="0" err="1" smtClean="0">
                <a:latin typeface="+mj-lt"/>
                <a:cs typeface="Arial" charset="0"/>
              </a:rPr>
              <a:t>publicado</a:t>
            </a:r>
            <a:r>
              <a:rPr lang="en-GB" altLang="sv-SE" sz="1600" i="1" dirty="0" smtClean="0">
                <a:latin typeface="+mj-lt"/>
                <a:cs typeface="Arial" charset="0"/>
              </a:rPr>
              <a:t> </a:t>
            </a:r>
            <a:r>
              <a:rPr lang="en-GB" altLang="sv-SE" sz="1600" i="1" dirty="0" err="1" smtClean="0">
                <a:latin typeface="+mj-lt"/>
                <a:cs typeface="Arial" charset="0"/>
              </a:rPr>
              <a:t>en</a:t>
            </a:r>
            <a:r>
              <a:rPr lang="en-GB" altLang="sv-SE" sz="1600" i="1" dirty="0" smtClean="0">
                <a:latin typeface="+mj-lt"/>
                <a:cs typeface="Arial" charset="0"/>
              </a:rPr>
              <a:t> 1994) – “Final report of the second international enquiry on high voltage circuit-breaker failures and defects in service (Part I)” </a:t>
            </a:r>
          </a:p>
          <a:p>
            <a:pPr algn="l">
              <a:buClr>
                <a:schemeClr val="accent1"/>
              </a:buClr>
            </a:pPr>
            <a:r>
              <a:rPr lang="en-GB" altLang="sv-SE" sz="1400" dirty="0" err="1" smtClean="0">
                <a:latin typeface="+mj-lt"/>
                <a:cs typeface="Arial" charset="0"/>
              </a:rPr>
              <a:t>Cubrió</a:t>
            </a:r>
            <a:r>
              <a:rPr lang="en-GB" altLang="sv-SE" sz="1400" dirty="0" smtClean="0">
                <a:latin typeface="+mj-lt"/>
                <a:cs typeface="Arial" charset="0"/>
              </a:rPr>
              <a:t> </a:t>
            </a:r>
            <a:r>
              <a:rPr lang="en-GB" altLang="sv-SE" sz="1400" dirty="0" err="1" smtClean="0">
                <a:latin typeface="+mj-lt"/>
                <a:cs typeface="Arial" charset="0"/>
              </a:rPr>
              <a:t>casi</a:t>
            </a:r>
            <a:r>
              <a:rPr lang="en-GB" altLang="sv-SE" sz="1400" dirty="0" smtClean="0">
                <a:latin typeface="+mj-lt"/>
                <a:cs typeface="Arial" charset="0"/>
              </a:rPr>
              <a:t> el </a:t>
            </a:r>
            <a:r>
              <a:rPr lang="en-GB" altLang="sv-SE" sz="1400" dirty="0" err="1" smtClean="0">
                <a:latin typeface="+mj-lt"/>
                <a:cs typeface="Arial" charset="0"/>
              </a:rPr>
              <a:t>mismo</a:t>
            </a:r>
            <a:r>
              <a:rPr lang="en-GB" altLang="sv-SE" sz="1400" dirty="0" smtClean="0">
                <a:latin typeface="+mj-lt"/>
                <a:cs typeface="Arial" charset="0"/>
              </a:rPr>
              <a:t> </a:t>
            </a:r>
            <a:r>
              <a:rPr lang="en-GB" altLang="sv-SE" sz="1400" dirty="0" err="1" smtClean="0">
                <a:latin typeface="+mj-lt"/>
                <a:cs typeface="Arial" charset="0"/>
              </a:rPr>
              <a:t>número</a:t>
            </a:r>
            <a:r>
              <a:rPr lang="en-GB" altLang="sv-SE" sz="1400" dirty="0" smtClean="0">
                <a:latin typeface="+mj-lt"/>
                <a:cs typeface="Arial" charset="0"/>
              </a:rPr>
              <a:t> de </a:t>
            </a:r>
            <a:r>
              <a:rPr lang="en-GB" altLang="sv-SE" sz="1400" dirty="0" err="1" smtClean="0">
                <a:latin typeface="+mj-lt"/>
                <a:cs typeface="Arial" charset="0"/>
              </a:rPr>
              <a:t>años</a:t>
            </a:r>
            <a:r>
              <a:rPr lang="en-GB" altLang="sv-SE" sz="1400" dirty="0" smtClean="0">
                <a:latin typeface="+mj-lt"/>
                <a:cs typeface="Arial" charset="0"/>
              </a:rPr>
              <a:t> de </a:t>
            </a:r>
            <a:r>
              <a:rPr lang="en-GB" altLang="sv-SE" sz="1400" dirty="0" err="1" smtClean="0">
                <a:latin typeface="+mj-lt"/>
                <a:cs typeface="Arial" charset="0"/>
              </a:rPr>
              <a:t>interruptores</a:t>
            </a:r>
            <a:r>
              <a:rPr lang="en-GB" altLang="sv-SE" sz="1400" dirty="0" smtClean="0">
                <a:latin typeface="+mj-lt"/>
                <a:cs typeface="Arial" charset="0"/>
              </a:rPr>
              <a:t>, </a:t>
            </a:r>
            <a:r>
              <a:rPr lang="en-GB" altLang="sv-SE" sz="1400" dirty="0" err="1" smtClean="0">
                <a:latin typeface="+mj-lt"/>
                <a:cs typeface="Arial" charset="0"/>
              </a:rPr>
              <a:t>pero</a:t>
            </a:r>
            <a:r>
              <a:rPr lang="en-GB" altLang="sv-SE" sz="1400" dirty="0" smtClean="0">
                <a:latin typeface="+mj-lt"/>
                <a:cs typeface="Arial" charset="0"/>
              </a:rPr>
              <a:t> </a:t>
            </a:r>
            <a:r>
              <a:rPr lang="en-GB" altLang="sv-SE" sz="1400" dirty="0" err="1" smtClean="0">
                <a:latin typeface="+mj-lt"/>
                <a:cs typeface="Arial" charset="0"/>
              </a:rPr>
              <a:t>estuvo</a:t>
            </a:r>
            <a:r>
              <a:rPr lang="en-GB" altLang="sv-SE" sz="1400" dirty="0" smtClean="0">
                <a:latin typeface="+mj-lt"/>
                <a:cs typeface="Arial" charset="0"/>
              </a:rPr>
              <a:t> </a:t>
            </a:r>
            <a:r>
              <a:rPr lang="en-GB" altLang="sv-SE" sz="1400" dirty="0" err="1" smtClean="0">
                <a:latin typeface="+mj-lt"/>
                <a:cs typeface="Arial" charset="0"/>
              </a:rPr>
              <a:t>limitado</a:t>
            </a:r>
            <a:r>
              <a:rPr lang="en-GB" altLang="sv-SE" sz="1400" dirty="0" smtClean="0">
                <a:latin typeface="+mj-lt"/>
                <a:cs typeface="Arial" charset="0"/>
              </a:rPr>
              <a:t> a </a:t>
            </a:r>
            <a:r>
              <a:rPr lang="en-GB" altLang="sv-SE" sz="1400" dirty="0" err="1" smtClean="0">
                <a:latin typeface="+mj-lt"/>
                <a:cs typeface="Arial" charset="0"/>
              </a:rPr>
              <a:t>interruptores</a:t>
            </a:r>
            <a:r>
              <a:rPr lang="en-GB" altLang="sv-SE" sz="1400" dirty="0" smtClean="0">
                <a:latin typeface="+mj-lt"/>
                <a:cs typeface="Arial" charset="0"/>
              </a:rPr>
              <a:t> de </a:t>
            </a:r>
            <a:r>
              <a:rPr lang="en-GB" altLang="sv-SE" sz="1400" dirty="0" err="1" smtClean="0">
                <a:latin typeface="+mj-lt"/>
                <a:cs typeface="Arial" charset="0"/>
              </a:rPr>
              <a:t>presión</a:t>
            </a:r>
            <a:r>
              <a:rPr lang="en-GB" altLang="sv-SE" sz="1400" dirty="0" smtClean="0">
                <a:latin typeface="+mj-lt"/>
                <a:cs typeface="Arial" charset="0"/>
              </a:rPr>
              <a:t> simple </a:t>
            </a:r>
            <a:r>
              <a:rPr lang="en-GB" altLang="sv-SE" sz="1400" dirty="0" err="1" smtClean="0">
                <a:latin typeface="+mj-lt"/>
                <a:cs typeface="Arial" charset="0"/>
              </a:rPr>
              <a:t>en</a:t>
            </a:r>
            <a:r>
              <a:rPr lang="en-GB" altLang="sv-SE" sz="1400" dirty="0" smtClean="0">
                <a:latin typeface="+mj-lt"/>
                <a:cs typeface="Arial" charset="0"/>
              </a:rPr>
              <a:t> SF6.</a:t>
            </a:r>
          </a:p>
          <a:p>
            <a:pPr algn="l">
              <a:buClr>
                <a:schemeClr val="accent1"/>
              </a:buClr>
            </a:pPr>
            <a:endParaRPr lang="en-GB" altLang="sv-SE" sz="1600" dirty="0">
              <a:latin typeface="+mj-lt"/>
              <a:cs typeface="Arial" charset="0"/>
            </a:endParaRPr>
          </a:p>
          <a:p>
            <a:pPr marL="285750" indent="-285750" algn="l">
              <a:buClr>
                <a:schemeClr val="accent1"/>
              </a:buClr>
              <a:buFont typeface="Wingdings" panose="05000000000000000000" pitchFamily="2" charset="2"/>
              <a:buChar char="§"/>
            </a:pPr>
            <a:r>
              <a:rPr lang="en-GB" altLang="sv-SE" sz="1600" i="1" dirty="0" smtClean="0">
                <a:latin typeface="+mj-lt"/>
                <a:cs typeface="Arial" charset="0"/>
              </a:rPr>
              <a:t>2004-2007 (</a:t>
            </a:r>
            <a:r>
              <a:rPr lang="en-GB" altLang="sv-SE" sz="1600" i="1" dirty="0" err="1" smtClean="0">
                <a:latin typeface="+mj-lt"/>
                <a:cs typeface="Arial" charset="0"/>
              </a:rPr>
              <a:t>publicado</a:t>
            </a:r>
            <a:r>
              <a:rPr lang="en-GB" altLang="sv-SE" sz="1600" i="1" dirty="0" smtClean="0">
                <a:latin typeface="+mj-lt"/>
                <a:cs typeface="Arial" charset="0"/>
              </a:rPr>
              <a:t> </a:t>
            </a:r>
            <a:r>
              <a:rPr lang="en-GB" altLang="sv-SE" sz="1600" i="1" dirty="0" err="1" smtClean="0">
                <a:latin typeface="+mj-lt"/>
                <a:cs typeface="Arial" charset="0"/>
              </a:rPr>
              <a:t>en</a:t>
            </a:r>
            <a:r>
              <a:rPr lang="en-GB" altLang="sv-SE" sz="1600" i="1" dirty="0" smtClean="0">
                <a:latin typeface="+mj-lt"/>
                <a:cs typeface="Arial" charset="0"/>
              </a:rPr>
              <a:t> 2012) – “Final report of the 2004-2007 international enquiry on reliability of high voltage equipment (Part 2)”.</a:t>
            </a:r>
          </a:p>
          <a:p>
            <a:pPr algn="l">
              <a:buClr>
                <a:schemeClr val="accent1"/>
              </a:buClr>
            </a:pPr>
            <a:r>
              <a:rPr lang="en-GB" altLang="sv-SE" sz="1400" dirty="0" smtClean="0">
                <a:latin typeface="+mj-lt"/>
                <a:cs typeface="Arial" charset="0"/>
              </a:rPr>
              <a:t>Se </a:t>
            </a:r>
            <a:r>
              <a:rPr lang="en-GB" altLang="sv-SE" sz="1400" dirty="0" err="1" smtClean="0">
                <a:latin typeface="+mj-lt"/>
                <a:cs typeface="Arial" charset="0"/>
              </a:rPr>
              <a:t>evaluaron</a:t>
            </a:r>
            <a:r>
              <a:rPr lang="en-GB" altLang="sv-SE" sz="1400" dirty="0" smtClean="0">
                <a:latin typeface="+mj-lt"/>
                <a:cs typeface="Arial" charset="0"/>
              </a:rPr>
              <a:t> 281.090 </a:t>
            </a:r>
            <a:r>
              <a:rPr lang="en-GB" altLang="sv-SE" sz="1400" dirty="0" err="1" smtClean="0">
                <a:latin typeface="+mj-lt"/>
                <a:cs typeface="Arial" charset="0"/>
              </a:rPr>
              <a:t>años</a:t>
            </a:r>
            <a:r>
              <a:rPr lang="en-GB" altLang="sv-SE" sz="1400" dirty="0" smtClean="0">
                <a:latin typeface="+mj-lt"/>
                <a:cs typeface="Arial" charset="0"/>
              </a:rPr>
              <a:t> de </a:t>
            </a:r>
            <a:r>
              <a:rPr lang="en-GB" altLang="sv-SE" sz="1400" dirty="0" err="1" smtClean="0">
                <a:latin typeface="+mj-lt"/>
                <a:cs typeface="Arial" charset="0"/>
              </a:rPr>
              <a:t>interruptores</a:t>
            </a:r>
            <a:r>
              <a:rPr lang="en-GB" altLang="sv-SE" sz="1400" dirty="0" smtClean="0">
                <a:latin typeface="+mj-lt"/>
                <a:cs typeface="Arial" charset="0"/>
              </a:rPr>
              <a:t>. </a:t>
            </a:r>
            <a:r>
              <a:rPr lang="en-GB" altLang="sv-SE" sz="1600" b="1" dirty="0" smtClean="0">
                <a:solidFill>
                  <a:srgbClr val="FF0000"/>
                </a:solidFill>
                <a:latin typeface="+mj-lt"/>
                <a:cs typeface="Arial" charset="0"/>
              </a:rPr>
              <a:t>Se </a:t>
            </a:r>
            <a:r>
              <a:rPr lang="en-GB" altLang="sv-SE" sz="1600" b="1" dirty="0" err="1" smtClean="0">
                <a:solidFill>
                  <a:srgbClr val="FF0000"/>
                </a:solidFill>
                <a:latin typeface="+mj-lt"/>
                <a:cs typeface="Arial" charset="0"/>
              </a:rPr>
              <a:t>obtuvo</a:t>
            </a:r>
            <a:r>
              <a:rPr lang="en-GB" altLang="sv-SE" sz="1600" b="1" dirty="0" smtClean="0">
                <a:solidFill>
                  <a:srgbClr val="FF0000"/>
                </a:solidFill>
                <a:latin typeface="+mj-lt"/>
                <a:cs typeface="Arial" charset="0"/>
              </a:rPr>
              <a:t> que el 50% de las </a:t>
            </a:r>
            <a:r>
              <a:rPr lang="en-GB" altLang="sv-SE" sz="1600" b="1" dirty="0" err="1" smtClean="0">
                <a:solidFill>
                  <a:srgbClr val="FF0000"/>
                </a:solidFill>
                <a:latin typeface="+mj-lt"/>
                <a:cs typeface="Arial" charset="0"/>
              </a:rPr>
              <a:t>fallas</a:t>
            </a:r>
            <a:r>
              <a:rPr lang="en-GB" altLang="sv-SE" sz="1600" b="1" dirty="0" smtClean="0">
                <a:solidFill>
                  <a:srgbClr val="FF0000"/>
                </a:solidFill>
                <a:latin typeface="+mj-lt"/>
                <a:cs typeface="Arial" charset="0"/>
              </a:rPr>
              <a:t> </a:t>
            </a:r>
            <a:r>
              <a:rPr lang="en-GB" altLang="sv-SE" sz="1600" b="1" dirty="0" err="1" smtClean="0">
                <a:solidFill>
                  <a:srgbClr val="FF0000"/>
                </a:solidFill>
                <a:latin typeface="+mj-lt"/>
                <a:cs typeface="Arial" charset="0"/>
              </a:rPr>
              <a:t>mayores</a:t>
            </a:r>
            <a:r>
              <a:rPr lang="en-GB" altLang="sv-SE" sz="1600" b="1" dirty="0" smtClean="0">
                <a:solidFill>
                  <a:srgbClr val="FF0000"/>
                </a:solidFill>
                <a:latin typeface="+mj-lt"/>
                <a:cs typeface="Arial" charset="0"/>
              </a:rPr>
              <a:t> </a:t>
            </a:r>
            <a:r>
              <a:rPr lang="en-GB" altLang="sv-SE" sz="1600" b="1" dirty="0" err="1" smtClean="0">
                <a:solidFill>
                  <a:srgbClr val="FF0000"/>
                </a:solidFill>
                <a:latin typeface="+mj-lt"/>
                <a:cs typeface="Arial" charset="0"/>
              </a:rPr>
              <a:t>en</a:t>
            </a:r>
            <a:r>
              <a:rPr lang="en-GB" altLang="sv-SE" sz="1600" b="1" dirty="0" smtClean="0">
                <a:solidFill>
                  <a:srgbClr val="FF0000"/>
                </a:solidFill>
                <a:latin typeface="+mj-lt"/>
                <a:cs typeface="Arial" charset="0"/>
              </a:rPr>
              <a:t> </a:t>
            </a:r>
            <a:r>
              <a:rPr lang="en-GB" altLang="sv-SE" sz="1600" b="1" dirty="0" err="1" smtClean="0">
                <a:solidFill>
                  <a:srgbClr val="FF0000"/>
                </a:solidFill>
                <a:latin typeface="+mj-lt"/>
                <a:cs typeface="Arial" charset="0"/>
              </a:rPr>
              <a:t>interruptores</a:t>
            </a:r>
            <a:r>
              <a:rPr lang="en-GB" altLang="sv-SE" sz="1600" b="1" dirty="0" smtClean="0">
                <a:solidFill>
                  <a:srgbClr val="FF0000"/>
                </a:solidFill>
                <a:latin typeface="+mj-lt"/>
                <a:cs typeface="Arial" charset="0"/>
              </a:rPr>
              <a:t> </a:t>
            </a:r>
            <a:r>
              <a:rPr lang="en-GB" altLang="sv-SE" sz="1600" b="1" dirty="0" err="1" smtClean="0">
                <a:solidFill>
                  <a:srgbClr val="FF0000"/>
                </a:solidFill>
                <a:latin typeface="+mj-lt"/>
                <a:cs typeface="Arial" charset="0"/>
              </a:rPr>
              <a:t>fueron</a:t>
            </a:r>
            <a:r>
              <a:rPr lang="en-GB" altLang="sv-SE" sz="1600" b="1" dirty="0" smtClean="0">
                <a:solidFill>
                  <a:srgbClr val="FF0000"/>
                </a:solidFill>
                <a:latin typeface="+mj-lt"/>
                <a:cs typeface="Arial" charset="0"/>
              </a:rPr>
              <a:t> </a:t>
            </a:r>
            <a:r>
              <a:rPr lang="en-GB" altLang="sv-SE" sz="1600" b="1" dirty="0" err="1" smtClean="0">
                <a:solidFill>
                  <a:srgbClr val="FF0000"/>
                </a:solidFill>
                <a:latin typeface="+mj-lt"/>
                <a:cs typeface="Arial" charset="0"/>
              </a:rPr>
              <a:t>debido</a:t>
            </a:r>
            <a:r>
              <a:rPr lang="en-GB" altLang="sv-SE" sz="1600" b="1" dirty="0" smtClean="0">
                <a:solidFill>
                  <a:srgbClr val="FF0000"/>
                </a:solidFill>
                <a:latin typeface="+mj-lt"/>
                <a:cs typeface="Arial" charset="0"/>
              </a:rPr>
              <a:t> al </a:t>
            </a:r>
            <a:r>
              <a:rPr lang="en-GB" altLang="sv-SE" sz="1600" b="1" dirty="0" err="1" smtClean="0">
                <a:solidFill>
                  <a:srgbClr val="FF0000"/>
                </a:solidFill>
                <a:latin typeface="+mj-lt"/>
                <a:cs typeface="Arial" charset="0"/>
              </a:rPr>
              <a:t>mecanismo</a:t>
            </a:r>
            <a:r>
              <a:rPr lang="en-GB" altLang="sv-SE" sz="1600" b="1" dirty="0" smtClean="0">
                <a:solidFill>
                  <a:srgbClr val="FF0000"/>
                </a:solidFill>
                <a:latin typeface="+mj-lt"/>
                <a:cs typeface="Arial" charset="0"/>
              </a:rPr>
              <a:t> de </a:t>
            </a:r>
            <a:r>
              <a:rPr lang="en-GB" altLang="sv-SE" sz="1600" b="1" dirty="0" err="1" smtClean="0">
                <a:solidFill>
                  <a:srgbClr val="FF0000"/>
                </a:solidFill>
                <a:latin typeface="+mj-lt"/>
                <a:cs typeface="Arial" charset="0"/>
              </a:rPr>
              <a:t>operación</a:t>
            </a:r>
            <a:r>
              <a:rPr lang="en-GB" altLang="sv-SE" sz="1600" b="1" dirty="0" smtClean="0">
                <a:solidFill>
                  <a:srgbClr val="FF0000"/>
                </a:solidFill>
                <a:latin typeface="+mj-lt"/>
                <a:cs typeface="Arial" charset="0"/>
              </a:rPr>
              <a:t>.</a:t>
            </a:r>
          </a:p>
          <a:p>
            <a:pPr algn="l">
              <a:buClr>
                <a:schemeClr val="accent1"/>
              </a:buClr>
            </a:pPr>
            <a:endParaRPr lang="en-US" altLang="sv-SE" sz="1600" dirty="0">
              <a:latin typeface="+mj-lt"/>
            </a:endParaRPr>
          </a:p>
        </p:txBody>
      </p:sp>
      <p:sp>
        <p:nvSpPr>
          <p:cNvPr id="4" name="Title 1">
            <a:extLst>
              <a:ext uri="{FF2B5EF4-FFF2-40B4-BE49-F238E27FC236}">
                <a16:creationId xmlns:a16="http://schemas.microsoft.com/office/drawing/2014/main" id="{E6B22395-EE07-46AD-A8CA-D9FCEE241F8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Definiciones</a:t>
            </a:r>
            <a:endParaRPr lang="en-GB" kern="0" dirty="0"/>
          </a:p>
        </p:txBody>
      </p:sp>
    </p:spTree>
    <p:extLst>
      <p:ext uri="{BB962C8B-B14F-4D97-AF65-F5344CB8AC3E}">
        <p14:creationId xmlns:p14="http://schemas.microsoft.com/office/powerpoint/2010/main" val="3303830748"/>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3038" y="1392342"/>
            <a:ext cx="7223914" cy="3064044"/>
          </a:xfrm>
        </p:spPr>
        <p:txBody>
          <a:bodyPr>
            <a:noAutofit/>
          </a:bodyPr>
          <a:lstStyle/>
          <a:p>
            <a:r>
              <a:rPr lang="es-MX" sz="1600" dirty="0" smtClean="0"/>
              <a:t>Aplicar</a:t>
            </a:r>
            <a:r>
              <a:rPr lang="es-MX" sz="1600" noProof="0" dirty="0" smtClean="0"/>
              <a:t> Normas Internacionales</a:t>
            </a:r>
            <a:endParaRPr lang="es-MX" sz="1600" noProof="0" dirty="0"/>
          </a:p>
          <a:p>
            <a:pPr lvl="1"/>
            <a:r>
              <a:rPr lang="es-MX" sz="1400" noProof="0" dirty="0" smtClean="0"/>
              <a:t>IEEE STD C37.09-1999</a:t>
            </a:r>
            <a:endParaRPr lang="es-MX" sz="1400" noProof="0" dirty="0"/>
          </a:p>
          <a:p>
            <a:pPr lvl="1"/>
            <a:r>
              <a:rPr lang="es-MX" sz="1400" noProof="0" dirty="0" smtClean="0"/>
              <a:t>IEC 62271-100</a:t>
            </a:r>
            <a:endParaRPr lang="es-MX" sz="1400" noProof="0" dirty="0"/>
          </a:p>
          <a:p>
            <a:r>
              <a:rPr lang="es-MX" sz="1600" dirty="0" smtClean="0"/>
              <a:t>Obtener información relevante de la condición mecánica del interruptor</a:t>
            </a:r>
            <a:endParaRPr lang="es-MX" sz="1600" noProof="0" dirty="0"/>
          </a:p>
          <a:p>
            <a:r>
              <a:rPr lang="es-MX" sz="1600" dirty="0" smtClean="0"/>
              <a:t>Recopilar datos (parámetros) para análisis de tendencias futuras</a:t>
            </a:r>
            <a:endParaRPr lang="es-MX" sz="1600" noProof="0" dirty="0"/>
          </a:p>
          <a:p>
            <a:r>
              <a:rPr lang="es-MX" sz="1600" dirty="0" smtClean="0"/>
              <a:t>Detectar problemas en etapas tempranas, para prevenir daños mayores</a:t>
            </a:r>
          </a:p>
          <a:p>
            <a:r>
              <a:rPr lang="es-MX" sz="1600" dirty="0"/>
              <a:t>Verificar características de amortiguamiento</a:t>
            </a:r>
          </a:p>
          <a:p>
            <a:pPr lvl="1"/>
            <a:r>
              <a:rPr lang="es-MX" sz="1400" dirty="0"/>
              <a:t>Definida como un tiempo entre 2 puntos</a:t>
            </a:r>
          </a:p>
          <a:p>
            <a:pPr lvl="1"/>
            <a:r>
              <a:rPr lang="es-MX" sz="1400" dirty="0"/>
              <a:t>Definida como una “segunda velocidad” en la zona de amortiguamiento</a:t>
            </a:r>
          </a:p>
          <a:p>
            <a:r>
              <a:rPr lang="es-MX" sz="1600" dirty="0"/>
              <a:t>M</a:t>
            </a:r>
            <a:r>
              <a:rPr lang="es-MX" sz="1600" noProof="0" dirty="0" err="1" smtClean="0"/>
              <a:t>edir</a:t>
            </a:r>
            <a:r>
              <a:rPr lang="es-MX" sz="1600" noProof="0" dirty="0" smtClean="0"/>
              <a:t> la longitud de los contactos de arco (Interruptores SF6), en conjunto con la prueba de DRM </a:t>
            </a:r>
          </a:p>
        </p:txBody>
      </p:sp>
      <p:sp>
        <p:nvSpPr>
          <p:cNvPr id="7" name="Content Placeholder 2">
            <a:extLst>
              <a:ext uri="{FF2B5EF4-FFF2-40B4-BE49-F238E27FC236}">
                <a16:creationId xmlns:a16="http://schemas.microsoft.com/office/drawing/2014/main" id="{BFCFAAF5-A94E-4CD2-8297-3113B001EB66}"/>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Importancia</a:t>
            </a:r>
            <a:r>
              <a:rPr lang="en-GB" kern="0" dirty="0" smtClean="0"/>
              <a:t> de la </a:t>
            </a:r>
            <a:r>
              <a:rPr lang="en-GB" kern="0" dirty="0" err="1"/>
              <a:t>P</a:t>
            </a:r>
            <a:r>
              <a:rPr lang="en-GB" kern="0" dirty="0" err="1" smtClean="0"/>
              <a:t>rueba</a:t>
            </a:r>
            <a:r>
              <a:rPr lang="en-GB" kern="0" dirty="0" smtClean="0"/>
              <a:t> de </a:t>
            </a:r>
            <a:r>
              <a:rPr lang="en-GB" kern="0" dirty="0" err="1" smtClean="0"/>
              <a:t>Desplazamiento</a:t>
            </a:r>
            <a:endParaRPr lang="en-GB" kern="0" dirty="0"/>
          </a:p>
        </p:txBody>
      </p:sp>
      <p:sp>
        <p:nvSpPr>
          <p:cNvPr id="8" name="Title 1">
            <a:extLst>
              <a:ext uri="{FF2B5EF4-FFF2-40B4-BE49-F238E27FC236}">
                <a16:creationId xmlns:a16="http://schemas.microsoft.com/office/drawing/2014/main" id="{F7B87F58-2A93-472B-B363-985EA93C155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Definiciones</a:t>
            </a:r>
            <a:endParaRPr lang="en-GB" kern="0" dirty="0"/>
          </a:p>
        </p:txBody>
      </p:sp>
    </p:spTree>
    <p:extLst>
      <p:ext uri="{BB962C8B-B14F-4D97-AF65-F5344CB8AC3E}">
        <p14:creationId xmlns:p14="http://schemas.microsoft.com/office/powerpoint/2010/main" val="2758329981"/>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D6351D3-C1B9-445E-83B5-EA2A45235E2F}"/>
              </a:ext>
            </a:extLst>
          </p:cNvPr>
          <p:cNvSpPr txBox="1">
            <a:spLocks/>
          </p:cNvSpPr>
          <p:nvPr/>
        </p:nvSpPr>
        <p:spPr bwMode="auto">
          <a:xfrm>
            <a:off x="418641" y="1066902"/>
            <a:ext cx="3102326" cy="35199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altLang="sv-SE" kern="0" dirty="0"/>
              <a:t>IEEE Std C37.09-1999</a:t>
            </a:r>
            <a:endParaRPr lang="en-US" altLang="sv-SE" kern="0" dirty="0"/>
          </a:p>
          <a:p>
            <a:pPr marL="0" indent="0">
              <a:buNone/>
            </a:pPr>
            <a:endParaRPr lang="en-GB" kern="0" dirty="0"/>
          </a:p>
          <a:p>
            <a:pPr marL="0" indent="0">
              <a:buFont typeface="Wingdings" pitchFamily="2" charset="2"/>
              <a:buNone/>
            </a:pPr>
            <a:endParaRPr lang="en-GB" kern="0" dirty="0"/>
          </a:p>
          <a:p>
            <a:pPr marL="0" indent="0">
              <a:buFont typeface="Wingdings" pitchFamily="2" charset="2"/>
              <a:buNone/>
            </a:pPr>
            <a:endParaRPr lang="en-GB" kern="0" dirty="0"/>
          </a:p>
        </p:txBody>
      </p:sp>
      <p:sp>
        <p:nvSpPr>
          <p:cNvPr id="6" name="Title 1">
            <a:extLst>
              <a:ext uri="{FF2B5EF4-FFF2-40B4-BE49-F238E27FC236}">
                <a16:creationId xmlns:a16="http://schemas.microsoft.com/office/drawing/2014/main" id="{DD09746B-3E50-4734-A0E1-4D672DDD675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Definiciones</a:t>
            </a:r>
            <a:endParaRPr lang="en-GB" kern="0" dirty="0"/>
          </a:p>
        </p:txBody>
      </p:sp>
      <p:pic>
        <p:nvPicPr>
          <p:cNvPr id="2" name="Imagen 1"/>
          <p:cNvPicPr>
            <a:picLocks noChangeAspect="1"/>
          </p:cNvPicPr>
          <p:nvPr/>
        </p:nvPicPr>
        <p:blipFill>
          <a:blip r:embed="rId3"/>
          <a:stretch>
            <a:fillRect/>
          </a:stretch>
        </p:blipFill>
        <p:spPr>
          <a:xfrm>
            <a:off x="1702675" y="1557601"/>
            <a:ext cx="5242726" cy="3304888"/>
          </a:xfrm>
          <a:prstGeom prst="rect">
            <a:avLst/>
          </a:prstGeom>
          <a:ln w="25400">
            <a:solidFill>
              <a:schemeClr val="accent1"/>
            </a:solidFill>
          </a:ln>
        </p:spPr>
      </p:pic>
      <p:sp>
        <p:nvSpPr>
          <p:cNvPr id="3" name="Rectángulo redondeado 2"/>
          <p:cNvSpPr/>
          <p:nvPr/>
        </p:nvSpPr>
        <p:spPr bwMode="auto">
          <a:xfrm>
            <a:off x="1734205" y="4540468"/>
            <a:ext cx="5139559" cy="290491"/>
          </a:xfrm>
          <a:prstGeom prst="roundRect">
            <a:avLst/>
          </a:prstGeom>
          <a:noFill/>
          <a:ln w="25400" cap="flat" cmpd="sng" algn="ctr">
            <a:solidFill>
              <a:srgbClr val="FF0000"/>
            </a:solidFill>
            <a:prstDash val="lg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824343926"/>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D6351D3-C1B9-445E-83B5-EA2A45235E2F}"/>
              </a:ext>
            </a:extLst>
          </p:cNvPr>
          <p:cNvSpPr txBox="1">
            <a:spLocks/>
          </p:cNvSpPr>
          <p:nvPr/>
        </p:nvSpPr>
        <p:spPr bwMode="auto">
          <a:xfrm>
            <a:off x="418640" y="1066903"/>
            <a:ext cx="2419153" cy="404546"/>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altLang="sv-SE" kern="0" dirty="0" smtClean="0"/>
              <a:t>IEC 62271-100</a:t>
            </a:r>
            <a:endParaRPr lang="en-GB" kern="0" dirty="0"/>
          </a:p>
          <a:p>
            <a:pPr marL="0" indent="0">
              <a:buFont typeface="Wingdings" pitchFamily="2" charset="2"/>
              <a:buNone/>
            </a:pPr>
            <a:endParaRPr lang="en-GB" kern="0" dirty="0"/>
          </a:p>
          <a:p>
            <a:pPr marL="0" indent="0">
              <a:buFont typeface="Wingdings" pitchFamily="2" charset="2"/>
              <a:buNone/>
            </a:pPr>
            <a:endParaRPr lang="en-GB" kern="0" dirty="0"/>
          </a:p>
        </p:txBody>
      </p:sp>
      <p:sp>
        <p:nvSpPr>
          <p:cNvPr id="6" name="Title 1">
            <a:extLst>
              <a:ext uri="{FF2B5EF4-FFF2-40B4-BE49-F238E27FC236}">
                <a16:creationId xmlns:a16="http://schemas.microsoft.com/office/drawing/2014/main" id="{DD09746B-3E50-4734-A0E1-4D672DDD675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Definiciones</a:t>
            </a:r>
            <a:endParaRPr lang="en-GB" kern="0" dirty="0"/>
          </a:p>
        </p:txBody>
      </p:sp>
      <p:pic>
        <p:nvPicPr>
          <p:cNvPr id="4" name="Imagen 3"/>
          <p:cNvPicPr>
            <a:picLocks noChangeAspect="1"/>
          </p:cNvPicPr>
          <p:nvPr/>
        </p:nvPicPr>
        <p:blipFill>
          <a:blip r:embed="rId3"/>
          <a:stretch>
            <a:fillRect/>
          </a:stretch>
        </p:blipFill>
        <p:spPr>
          <a:xfrm>
            <a:off x="798789" y="1771834"/>
            <a:ext cx="7346728" cy="2365236"/>
          </a:xfrm>
          <a:prstGeom prst="rect">
            <a:avLst/>
          </a:prstGeom>
          <a:ln w="25400">
            <a:solidFill>
              <a:srgbClr val="FF0000"/>
            </a:solidFill>
          </a:ln>
        </p:spPr>
      </p:pic>
    </p:spTree>
    <p:extLst>
      <p:ext uri="{BB962C8B-B14F-4D97-AF65-F5344CB8AC3E}">
        <p14:creationId xmlns:p14="http://schemas.microsoft.com/office/powerpoint/2010/main" val="1256325804"/>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D6351D3-C1B9-445E-83B5-EA2A45235E2F}"/>
              </a:ext>
            </a:extLst>
          </p:cNvPr>
          <p:cNvSpPr txBox="1">
            <a:spLocks/>
          </p:cNvSpPr>
          <p:nvPr/>
        </p:nvSpPr>
        <p:spPr bwMode="auto">
          <a:xfrm>
            <a:off x="418640" y="1066903"/>
            <a:ext cx="2419153" cy="404546"/>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altLang="sv-SE" kern="0" dirty="0" smtClean="0"/>
              <a:t>IEC 62271-100</a:t>
            </a:r>
            <a:endParaRPr lang="en-GB" kern="0" dirty="0"/>
          </a:p>
          <a:p>
            <a:pPr marL="0" indent="0">
              <a:buFont typeface="Wingdings" pitchFamily="2" charset="2"/>
              <a:buNone/>
            </a:pPr>
            <a:endParaRPr lang="en-GB" kern="0" dirty="0"/>
          </a:p>
          <a:p>
            <a:pPr marL="0" indent="0">
              <a:buFont typeface="Wingdings" pitchFamily="2" charset="2"/>
              <a:buNone/>
            </a:pPr>
            <a:endParaRPr lang="en-GB" kern="0" dirty="0"/>
          </a:p>
        </p:txBody>
      </p:sp>
      <p:sp>
        <p:nvSpPr>
          <p:cNvPr id="6" name="Title 1">
            <a:extLst>
              <a:ext uri="{FF2B5EF4-FFF2-40B4-BE49-F238E27FC236}">
                <a16:creationId xmlns:a16="http://schemas.microsoft.com/office/drawing/2014/main" id="{DD09746B-3E50-4734-A0E1-4D672DDD675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Definiciones</a:t>
            </a:r>
            <a:endParaRPr lang="en-GB" kern="0" dirty="0"/>
          </a:p>
        </p:txBody>
      </p:sp>
      <p:grpSp>
        <p:nvGrpSpPr>
          <p:cNvPr id="11" name="Grupo 10"/>
          <p:cNvGrpSpPr/>
          <p:nvPr/>
        </p:nvGrpSpPr>
        <p:grpSpPr>
          <a:xfrm>
            <a:off x="683178" y="1471448"/>
            <a:ext cx="6999887" cy="2165137"/>
            <a:chOff x="777768" y="1930658"/>
            <a:chExt cx="7388772" cy="2294502"/>
          </a:xfrm>
        </p:grpSpPr>
        <p:pic>
          <p:nvPicPr>
            <p:cNvPr id="2" name="Imagen 1"/>
            <p:cNvPicPr>
              <a:picLocks noChangeAspect="1"/>
            </p:cNvPicPr>
            <p:nvPr/>
          </p:nvPicPr>
          <p:blipFill>
            <a:blip r:embed="rId3"/>
            <a:stretch>
              <a:fillRect/>
            </a:stretch>
          </p:blipFill>
          <p:spPr>
            <a:xfrm>
              <a:off x="914650" y="2259725"/>
              <a:ext cx="7130171" cy="1877306"/>
            </a:xfrm>
            <a:prstGeom prst="rect">
              <a:avLst/>
            </a:prstGeom>
            <a:ln w="25400">
              <a:noFill/>
            </a:ln>
          </p:spPr>
        </p:pic>
        <p:pic>
          <p:nvPicPr>
            <p:cNvPr id="4" name="Imagen 3"/>
            <p:cNvPicPr>
              <a:picLocks noChangeAspect="1"/>
            </p:cNvPicPr>
            <p:nvPr/>
          </p:nvPicPr>
          <p:blipFill>
            <a:blip r:embed="rId4"/>
            <a:stretch>
              <a:fillRect/>
            </a:stretch>
          </p:blipFill>
          <p:spPr>
            <a:xfrm>
              <a:off x="914650" y="1930658"/>
              <a:ext cx="3299998" cy="379175"/>
            </a:xfrm>
            <a:prstGeom prst="rect">
              <a:avLst/>
            </a:prstGeom>
          </p:spPr>
        </p:pic>
        <p:sp>
          <p:nvSpPr>
            <p:cNvPr id="7" name="Rectángulo 6"/>
            <p:cNvSpPr/>
            <p:nvPr/>
          </p:nvSpPr>
          <p:spPr bwMode="auto">
            <a:xfrm>
              <a:off x="777768" y="1930658"/>
              <a:ext cx="7388772" cy="2294502"/>
            </a:xfrm>
            <a:prstGeom prst="rect">
              <a:avLst/>
            </a:prstGeom>
            <a:noFill/>
            <a:ln w="2540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grpSp>
      <p:pic>
        <p:nvPicPr>
          <p:cNvPr id="8" name="Imagen 7"/>
          <p:cNvPicPr>
            <a:picLocks noChangeAspect="1"/>
          </p:cNvPicPr>
          <p:nvPr/>
        </p:nvPicPr>
        <p:blipFill>
          <a:blip r:embed="rId5"/>
          <a:stretch>
            <a:fillRect/>
          </a:stretch>
        </p:blipFill>
        <p:spPr>
          <a:xfrm>
            <a:off x="693689" y="3644605"/>
            <a:ext cx="6978866" cy="1310336"/>
          </a:xfrm>
          <a:prstGeom prst="rect">
            <a:avLst/>
          </a:prstGeom>
          <a:ln w="25400">
            <a:solidFill>
              <a:srgbClr val="FF0000"/>
            </a:solidFill>
          </a:ln>
        </p:spPr>
      </p:pic>
    </p:spTree>
    <p:extLst>
      <p:ext uri="{BB962C8B-B14F-4D97-AF65-F5344CB8AC3E}">
        <p14:creationId xmlns:p14="http://schemas.microsoft.com/office/powerpoint/2010/main" val="4243185612"/>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6057" y="899541"/>
            <a:ext cx="6783647" cy="3643724"/>
          </a:xfrm>
        </p:spPr>
      </p:pic>
      <p:sp>
        <p:nvSpPr>
          <p:cNvPr id="8" name="TextBox 7"/>
          <p:cNvSpPr txBox="1"/>
          <p:nvPr/>
        </p:nvSpPr>
        <p:spPr>
          <a:xfrm>
            <a:off x="582125" y="3558257"/>
            <a:ext cx="351379" cy="923330"/>
          </a:xfrm>
          <a:prstGeom prst="rect">
            <a:avLst/>
          </a:prstGeom>
          <a:noFill/>
        </p:spPr>
        <p:txBody>
          <a:bodyPr wrap="none" rtlCol="0">
            <a:spAutoFit/>
          </a:bodyPr>
          <a:lstStyle/>
          <a:p>
            <a:r>
              <a:rPr lang="es-MX" sz="1800" dirty="0"/>
              <a:t>A</a:t>
            </a:r>
          </a:p>
          <a:p>
            <a:r>
              <a:rPr lang="es-MX" sz="1800" dirty="0"/>
              <a:t>B</a:t>
            </a:r>
          </a:p>
          <a:p>
            <a:r>
              <a:rPr lang="es-MX" sz="1800" dirty="0"/>
              <a:t>C</a:t>
            </a:r>
          </a:p>
        </p:txBody>
      </p:sp>
      <p:sp>
        <p:nvSpPr>
          <p:cNvPr id="10" name="Right Brace 9"/>
          <p:cNvSpPr/>
          <p:nvPr/>
        </p:nvSpPr>
        <p:spPr bwMode="auto">
          <a:xfrm>
            <a:off x="7221214" y="3612589"/>
            <a:ext cx="208163" cy="586547"/>
          </a:xfrm>
          <a:prstGeom prst="rightBrace">
            <a:avLst>
              <a:gd name="adj1" fmla="val 12744"/>
              <a:gd name="adj2" fmla="val 52035"/>
            </a:avLst>
          </a:prstGeom>
          <a:ln>
            <a:solidFill>
              <a:srgbClr val="002060"/>
            </a:solidFill>
            <a:headEnd type="none" w="sm" len="sm"/>
            <a:tailEnd type="none" w="sm" len="sm"/>
          </a:ln>
          <a:extLst/>
        </p:spPr>
        <p:style>
          <a:lnRef idx="2">
            <a:schemeClr val="dk1"/>
          </a:lnRef>
          <a:fillRef idx="0">
            <a:schemeClr val="dk1"/>
          </a:fillRef>
          <a:effectRef idx="1">
            <a:schemeClr val="dk1"/>
          </a:effectRef>
          <a:fontRef idx="minor">
            <a:schemeClr val="tx1"/>
          </a:fontRef>
        </p:style>
        <p:txBody>
          <a:bodyPr vert="horz" wrap="none" lIns="68580" tIns="34290" rIns="68580" bIns="34290" numCol="1" rtlCol="0" anchor="t" anchorCtr="0" compatLnSpc="1">
            <a:prstTxWarp prst="textNoShape">
              <a:avLst/>
            </a:prstTxWarp>
          </a:bodyPr>
          <a:lstStyle/>
          <a:p>
            <a:pPr defTabSz="685800"/>
            <a:endParaRPr lang="es-MX" sz="1800" b="1">
              <a:ln w="9525">
                <a:solidFill>
                  <a:schemeClr val="bg1"/>
                </a:solidFill>
                <a:prstDash val="solid"/>
              </a:ln>
              <a:effectLst>
                <a:outerShdw blurRad="12700" dist="38100" dir="2700000" algn="tl" rotWithShape="0">
                  <a:schemeClr val="bg1">
                    <a:lumMod val="50000"/>
                  </a:schemeClr>
                </a:outerShdw>
              </a:effectLst>
              <a:latin typeface="Arial" pitchFamily="34" charset="0"/>
            </a:endParaRPr>
          </a:p>
        </p:txBody>
      </p:sp>
      <p:sp>
        <p:nvSpPr>
          <p:cNvPr id="12" name="Right Brace 11"/>
          <p:cNvSpPr/>
          <p:nvPr/>
        </p:nvSpPr>
        <p:spPr bwMode="auto">
          <a:xfrm>
            <a:off x="7265459" y="1511708"/>
            <a:ext cx="208163" cy="1990609"/>
          </a:xfrm>
          <a:prstGeom prst="rightBrace">
            <a:avLst>
              <a:gd name="adj1" fmla="val 12744"/>
              <a:gd name="adj2" fmla="val 52035"/>
            </a:avLst>
          </a:prstGeom>
          <a:ln>
            <a:solidFill>
              <a:srgbClr val="002060"/>
            </a:solidFill>
            <a:headEnd type="none" w="sm" len="sm"/>
            <a:tailEnd type="none" w="sm" len="sm"/>
          </a:ln>
          <a:extLst/>
        </p:spPr>
        <p:style>
          <a:lnRef idx="2">
            <a:schemeClr val="dk1"/>
          </a:lnRef>
          <a:fillRef idx="0">
            <a:schemeClr val="dk1"/>
          </a:fillRef>
          <a:effectRef idx="1">
            <a:schemeClr val="dk1"/>
          </a:effectRef>
          <a:fontRef idx="minor">
            <a:schemeClr val="tx1"/>
          </a:fontRef>
        </p:style>
        <p:txBody>
          <a:bodyPr vert="horz" wrap="non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s-MX" sz="1800" b="1">
              <a:ln w="9525">
                <a:solidFill>
                  <a:schemeClr val="bg1"/>
                </a:solidFill>
                <a:prstDash val="solid"/>
              </a:ln>
              <a:effectLst>
                <a:outerShdw blurRad="12700" dist="38100" dir="2700000" algn="tl" rotWithShape="0">
                  <a:schemeClr val="bg1">
                    <a:lumMod val="50000"/>
                  </a:schemeClr>
                </a:outerShdw>
              </a:effectLst>
              <a:latin typeface="Arial" pitchFamily="34" charset="0"/>
            </a:endParaRPr>
          </a:p>
        </p:txBody>
      </p:sp>
      <p:sp>
        <p:nvSpPr>
          <p:cNvPr id="13" name="Rectangle 12"/>
          <p:cNvSpPr/>
          <p:nvPr/>
        </p:nvSpPr>
        <p:spPr>
          <a:xfrm>
            <a:off x="7362166" y="3766883"/>
            <a:ext cx="1138268" cy="300082"/>
          </a:xfrm>
          <a:prstGeom prst="rect">
            <a:avLst/>
          </a:prstGeom>
          <a:noFill/>
        </p:spPr>
        <p:txBody>
          <a:bodyPr wrap="square" lIns="68580" tIns="34290" rIns="68580" bIns="34290">
            <a:spAutoFit/>
          </a:bodyPr>
          <a:lstStyle/>
          <a:p>
            <a:pPr algn="ctr"/>
            <a:r>
              <a:rPr lang="es-MX" sz="1500" dirty="0">
                <a:ln w="0"/>
                <a:effectLst>
                  <a:outerShdw blurRad="38100" dist="19050" dir="2700000" algn="tl" rotWithShape="0">
                    <a:schemeClr val="dk1">
                      <a:alpha val="40000"/>
                    </a:schemeClr>
                  </a:outerShdw>
                </a:effectLst>
              </a:rPr>
              <a:t>Tiempo</a:t>
            </a:r>
          </a:p>
        </p:txBody>
      </p:sp>
      <p:sp>
        <p:nvSpPr>
          <p:cNvPr id="14" name="Rectangle 13"/>
          <p:cNvSpPr/>
          <p:nvPr/>
        </p:nvSpPr>
        <p:spPr>
          <a:xfrm>
            <a:off x="7429377" y="2399199"/>
            <a:ext cx="1560614" cy="300082"/>
          </a:xfrm>
          <a:prstGeom prst="rect">
            <a:avLst/>
          </a:prstGeom>
          <a:noFill/>
        </p:spPr>
        <p:txBody>
          <a:bodyPr wrap="square" lIns="68580" tIns="34290" rIns="68580" bIns="34290">
            <a:spAutoFit/>
          </a:bodyPr>
          <a:lstStyle/>
          <a:p>
            <a:pPr algn="ctr"/>
            <a:r>
              <a:rPr lang="es-MX" sz="1500" dirty="0">
                <a:ln w="0"/>
                <a:effectLst>
                  <a:outerShdw blurRad="38100" dist="19050" dir="2700000" algn="tl" rotWithShape="0">
                    <a:schemeClr val="dk1">
                      <a:alpha val="40000"/>
                    </a:schemeClr>
                  </a:outerShdw>
                </a:effectLst>
              </a:rPr>
              <a:t>Desplazamiento</a:t>
            </a:r>
          </a:p>
        </p:txBody>
      </p:sp>
      <p:sp>
        <p:nvSpPr>
          <p:cNvPr id="7" name="Rectangle 6"/>
          <p:cNvSpPr/>
          <p:nvPr/>
        </p:nvSpPr>
        <p:spPr bwMode="auto">
          <a:xfrm>
            <a:off x="526056" y="768367"/>
            <a:ext cx="8463090" cy="2836848"/>
          </a:xfrm>
          <a:prstGeom prst="rect">
            <a:avLst/>
          </a:prstGeom>
          <a:solidFill>
            <a:schemeClr val="bg1"/>
          </a:solidFill>
          <a:ln w="12700" cap="flat" cmpd="sng" algn="ctr">
            <a:no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sp>
        <p:nvSpPr>
          <p:cNvPr id="15" name="Title 1">
            <a:extLst>
              <a:ext uri="{FF2B5EF4-FFF2-40B4-BE49-F238E27FC236}">
                <a16:creationId xmlns:a16="http://schemas.microsoft.com/office/drawing/2014/main" id="{D08644B5-C9CC-40B8-A6D7-17AD95C74FE8}"/>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Definiciones</a:t>
            </a:r>
            <a:endParaRPr lang="en-GB" kern="0" dirty="0"/>
          </a:p>
        </p:txBody>
      </p:sp>
    </p:spTree>
    <p:extLst>
      <p:ext uri="{BB962C8B-B14F-4D97-AF65-F5344CB8AC3E}">
        <p14:creationId xmlns:p14="http://schemas.microsoft.com/office/powerpoint/2010/main" val="282969364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1000"/>
                                        <p:tgtEl>
                                          <p:spTgt spid="7"/>
                                        </p:tgtEl>
                                      </p:cBhvr>
                                    </p:animEffect>
                                    <p:set>
                                      <p:cBhvr>
                                        <p:cTn id="7"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3037" y="1392342"/>
            <a:ext cx="7255445" cy="3032514"/>
          </a:xfrm>
        </p:spPr>
        <p:txBody>
          <a:bodyPr>
            <a:noAutofit/>
          </a:bodyPr>
          <a:lstStyle/>
          <a:p>
            <a:r>
              <a:rPr lang="es-MX" sz="1600" dirty="0" smtClean="0"/>
              <a:t>Longitud de desplazamiento (</a:t>
            </a:r>
            <a:r>
              <a:rPr lang="es-MX" sz="1600" dirty="0" err="1" smtClean="0"/>
              <a:t>stroke</a:t>
            </a:r>
            <a:r>
              <a:rPr lang="es-MX" sz="1600" dirty="0" smtClean="0"/>
              <a:t>) incorrecto</a:t>
            </a:r>
            <a:endParaRPr lang="es-MX" sz="1600" noProof="0" dirty="0" smtClean="0"/>
          </a:p>
          <a:p>
            <a:r>
              <a:rPr lang="es-MX" sz="1600" dirty="0" smtClean="0"/>
              <a:t>Velocidad de Cierre/Apertura anormal</a:t>
            </a:r>
            <a:endParaRPr lang="es-MX" sz="1600" dirty="0"/>
          </a:p>
          <a:p>
            <a:pPr lvl="1"/>
            <a:r>
              <a:rPr lang="es-MX" sz="1400" dirty="0" smtClean="0"/>
              <a:t>Ajustes incorrectos</a:t>
            </a:r>
          </a:p>
          <a:p>
            <a:pPr lvl="1"/>
            <a:r>
              <a:rPr lang="es-MX" sz="1400" dirty="0" smtClean="0"/>
              <a:t>Problemas con resortes, lubricación, etc.</a:t>
            </a:r>
            <a:endParaRPr lang="es-MX" sz="1400" dirty="0"/>
          </a:p>
          <a:p>
            <a:r>
              <a:rPr lang="es-MX" sz="1600" dirty="0" smtClean="0"/>
              <a:t>Problemas de amortiguamiento (</a:t>
            </a:r>
            <a:r>
              <a:rPr lang="es-MX" sz="1600" dirty="0" err="1" smtClean="0"/>
              <a:t>dashpot</a:t>
            </a:r>
            <a:r>
              <a:rPr lang="es-MX" sz="1600" dirty="0" smtClean="0"/>
              <a:t>)</a:t>
            </a:r>
            <a:endParaRPr lang="es-MX" sz="1600" dirty="0"/>
          </a:p>
          <a:p>
            <a:pPr lvl="1"/>
            <a:r>
              <a:rPr lang="es-MX" sz="1400" u="sng" dirty="0" smtClean="0"/>
              <a:t>Poco amortiguado</a:t>
            </a:r>
            <a:r>
              <a:rPr lang="es-MX" sz="1400" dirty="0" smtClean="0"/>
              <a:t>: </a:t>
            </a:r>
            <a:r>
              <a:rPr lang="es-MX" sz="1400" dirty="0" err="1" smtClean="0"/>
              <a:t>sobredesplazamiento</a:t>
            </a:r>
            <a:r>
              <a:rPr lang="es-MX" sz="1400" dirty="0" smtClean="0"/>
              <a:t> excesivo (riesgo de daño mecánico)</a:t>
            </a:r>
            <a:endParaRPr lang="es-MX" sz="1400" dirty="0"/>
          </a:p>
          <a:p>
            <a:pPr lvl="1"/>
            <a:r>
              <a:rPr lang="es-MX" sz="1400" u="sng" dirty="0" smtClean="0"/>
              <a:t>Muy amortiguado</a:t>
            </a:r>
            <a:r>
              <a:rPr lang="es-MX" sz="1400" dirty="0" smtClean="0"/>
              <a:t>: Velocidad muy baja en zona de arco (riesgo durante extinción)</a:t>
            </a:r>
            <a:endParaRPr lang="es-MX" sz="1400" dirty="0"/>
          </a:p>
          <a:p>
            <a:r>
              <a:rPr lang="es-MX" sz="1600" dirty="0"/>
              <a:t>Problemas de </a:t>
            </a:r>
            <a:r>
              <a:rPr lang="es-MX" sz="1600" dirty="0" smtClean="0"/>
              <a:t>rebote</a:t>
            </a:r>
            <a:endParaRPr lang="es-MX" sz="1600" dirty="0"/>
          </a:p>
          <a:p>
            <a:pPr lvl="1"/>
            <a:r>
              <a:rPr lang="es-MX" sz="1400" dirty="0" smtClean="0"/>
              <a:t>Riesgo de reencendido del arco, puede explotar el interruptor</a:t>
            </a:r>
            <a:endParaRPr lang="es-MX" sz="1600" noProof="0" dirty="0"/>
          </a:p>
          <a:p>
            <a:r>
              <a:rPr lang="es-MX" sz="1600" dirty="0" smtClean="0"/>
              <a:t>Anormalidades en la forma de la curva de desplazamiento</a:t>
            </a:r>
          </a:p>
          <a:p>
            <a:r>
              <a:rPr lang="es-MX" sz="1600" dirty="0"/>
              <a:t>Desgaste excesivo de los contactos de </a:t>
            </a:r>
            <a:r>
              <a:rPr lang="es-MX" sz="1600" dirty="0" smtClean="0"/>
              <a:t>arco (DRM)</a:t>
            </a:r>
            <a:endParaRPr lang="es-MX" sz="1600" dirty="0"/>
          </a:p>
          <a:p>
            <a:pPr marL="0" indent="0">
              <a:buNone/>
            </a:pPr>
            <a:endParaRPr lang="es-MX" sz="1600" dirty="0" smtClean="0"/>
          </a:p>
        </p:txBody>
      </p:sp>
      <p:sp>
        <p:nvSpPr>
          <p:cNvPr id="7" name="Content Placeholder 2">
            <a:extLst>
              <a:ext uri="{FF2B5EF4-FFF2-40B4-BE49-F238E27FC236}">
                <a16:creationId xmlns:a16="http://schemas.microsoft.com/office/drawing/2014/main" id="{BFCFAAF5-A94E-4CD2-8297-3113B001EB66}"/>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smtClean="0"/>
              <a:t>Problemas</a:t>
            </a:r>
            <a:r>
              <a:rPr lang="en-GB" kern="0" dirty="0" smtClean="0"/>
              <a:t> que </a:t>
            </a:r>
            <a:r>
              <a:rPr lang="en-GB" kern="0" dirty="0" err="1" smtClean="0"/>
              <a:t>pueden</a:t>
            </a:r>
            <a:r>
              <a:rPr lang="en-GB" kern="0" dirty="0" smtClean="0"/>
              <a:t> </a:t>
            </a:r>
            <a:r>
              <a:rPr lang="en-GB" kern="0" dirty="0" err="1" smtClean="0"/>
              <a:t>ser</a:t>
            </a:r>
            <a:r>
              <a:rPr lang="en-GB" kern="0" dirty="0" smtClean="0"/>
              <a:t> </a:t>
            </a:r>
            <a:r>
              <a:rPr lang="en-GB" kern="0" dirty="0" err="1" smtClean="0"/>
              <a:t>detectados</a:t>
            </a:r>
            <a:endParaRPr lang="en-GB" kern="0" dirty="0"/>
          </a:p>
        </p:txBody>
      </p:sp>
      <p:sp>
        <p:nvSpPr>
          <p:cNvPr id="8" name="Title 1">
            <a:extLst>
              <a:ext uri="{FF2B5EF4-FFF2-40B4-BE49-F238E27FC236}">
                <a16:creationId xmlns:a16="http://schemas.microsoft.com/office/drawing/2014/main" id="{F7B87F58-2A93-472B-B363-985EA93C155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Definiciones</a:t>
            </a:r>
            <a:endParaRPr lang="en-GB" kern="0" dirty="0"/>
          </a:p>
        </p:txBody>
      </p:sp>
    </p:spTree>
    <p:extLst>
      <p:ext uri="{BB962C8B-B14F-4D97-AF65-F5344CB8AC3E}">
        <p14:creationId xmlns:p14="http://schemas.microsoft.com/office/powerpoint/2010/main" val="779353858"/>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84520" y="1440735"/>
            <a:ext cx="6826541" cy="3055640"/>
          </a:xfrm>
          <a:ln w="25400">
            <a:solidFill>
              <a:schemeClr val="accent1"/>
            </a:solidFill>
          </a:ln>
        </p:spPr>
      </p:pic>
      <p:sp>
        <p:nvSpPr>
          <p:cNvPr id="11" name="Content Placeholder 2">
            <a:extLst>
              <a:ext uri="{FF2B5EF4-FFF2-40B4-BE49-F238E27FC236}">
                <a16:creationId xmlns:a16="http://schemas.microsoft.com/office/drawing/2014/main" id="{B37E999A-1151-4D52-AD42-0A387CDCFF40}"/>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Operación</a:t>
            </a:r>
            <a:r>
              <a:rPr lang="en-GB" kern="0" dirty="0"/>
              <a:t> de </a:t>
            </a:r>
            <a:r>
              <a:rPr lang="en-GB" kern="0" dirty="0" err="1"/>
              <a:t>cierre</a:t>
            </a:r>
            <a:endParaRPr lang="en-GB" kern="0" dirty="0"/>
          </a:p>
        </p:txBody>
      </p:sp>
      <p:sp>
        <p:nvSpPr>
          <p:cNvPr id="14" name="Title 1">
            <a:extLst>
              <a:ext uri="{FF2B5EF4-FFF2-40B4-BE49-F238E27FC236}">
                <a16:creationId xmlns:a16="http://schemas.microsoft.com/office/drawing/2014/main" id="{1FC4122B-371E-404A-B77A-4CDED5CE85BE}"/>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Definiciones</a:t>
            </a:r>
            <a:endParaRPr lang="en-GB" kern="0" dirty="0"/>
          </a:p>
        </p:txBody>
      </p:sp>
    </p:spTree>
    <p:extLst>
      <p:ext uri="{BB962C8B-B14F-4D97-AF65-F5344CB8AC3E}">
        <p14:creationId xmlns:p14="http://schemas.microsoft.com/office/powerpoint/2010/main" val="2330851770"/>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83490" y="1437412"/>
            <a:ext cx="6826541" cy="3073786"/>
          </a:xfrm>
          <a:noFill/>
          <a:ln w="25400">
            <a:solidFill>
              <a:schemeClr val="accent1"/>
            </a:solidFill>
          </a:ln>
        </p:spPr>
      </p:pic>
      <p:sp>
        <p:nvSpPr>
          <p:cNvPr id="10" name="Content Placeholder 2">
            <a:extLst>
              <a:ext uri="{FF2B5EF4-FFF2-40B4-BE49-F238E27FC236}">
                <a16:creationId xmlns:a16="http://schemas.microsoft.com/office/drawing/2014/main" id="{5760D5CC-6C89-4FAC-80E3-4737C143236B}"/>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Operación</a:t>
            </a:r>
            <a:r>
              <a:rPr lang="en-GB" kern="0" dirty="0"/>
              <a:t> de </a:t>
            </a:r>
            <a:r>
              <a:rPr lang="en-GB" kern="0" dirty="0" err="1"/>
              <a:t>apertura</a:t>
            </a:r>
            <a:endParaRPr lang="en-GB" kern="0" dirty="0"/>
          </a:p>
        </p:txBody>
      </p:sp>
      <p:sp>
        <p:nvSpPr>
          <p:cNvPr id="16" name="Title 1">
            <a:extLst>
              <a:ext uri="{FF2B5EF4-FFF2-40B4-BE49-F238E27FC236}">
                <a16:creationId xmlns:a16="http://schemas.microsoft.com/office/drawing/2014/main" id="{630D6CA0-2073-4F75-8871-71F151465873}"/>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Definiciones</a:t>
            </a:r>
            <a:endParaRPr lang="en-GB" kern="0" dirty="0"/>
          </a:p>
        </p:txBody>
      </p:sp>
    </p:spTree>
    <p:extLst>
      <p:ext uri="{BB962C8B-B14F-4D97-AF65-F5344CB8AC3E}">
        <p14:creationId xmlns:p14="http://schemas.microsoft.com/office/powerpoint/2010/main" val="1763648920"/>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34015" y="1429779"/>
            <a:ext cx="6463960" cy="3099522"/>
          </a:xfrm>
          <a:ln w="25400">
            <a:solidFill>
              <a:schemeClr val="accent1"/>
            </a:solidFill>
          </a:ln>
        </p:spPr>
      </p:pic>
      <p:sp>
        <p:nvSpPr>
          <p:cNvPr id="7" name="Content Placeholder 2">
            <a:extLst>
              <a:ext uri="{FF2B5EF4-FFF2-40B4-BE49-F238E27FC236}">
                <a16:creationId xmlns:a16="http://schemas.microsoft.com/office/drawing/2014/main" id="{BE5F0C55-36D9-4CF1-81F9-C4FB515A4890}"/>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Operación</a:t>
            </a:r>
            <a:r>
              <a:rPr lang="en-GB" kern="0" dirty="0"/>
              <a:t> de </a:t>
            </a:r>
            <a:r>
              <a:rPr lang="en-GB" kern="0" dirty="0" err="1"/>
              <a:t>cierre-apertura</a:t>
            </a:r>
            <a:endParaRPr lang="en-GB" kern="0" dirty="0"/>
          </a:p>
        </p:txBody>
      </p:sp>
      <p:sp>
        <p:nvSpPr>
          <p:cNvPr id="11" name="Title 1">
            <a:extLst>
              <a:ext uri="{FF2B5EF4-FFF2-40B4-BE49-F238E27FC236}">
                <a16:creationId xmlns:a16="http://schemas.microsoft.com/office/drawing/2014/main" id="{A11075F9-F793-455F-851A-9C1703A2CBE6}"/>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Definiciones</a:t>
            </a:r>
            <a:endParaRPr lang="en-GB" kern="0" dirty="0"/>
          </a:p>
        </p:txBody>
      </p:sp>
    </p:spTree>
    <p:extLst>
      <p:ext uri="{BB962C8B-B14F-4D97-AF65-F5344CB8AC3E}">
        <p14:creationId xmlns:p14="http://schemas.microsoft.com/office/powerpoint/2010/main" val="186826206"/>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36811" y="1416585"/>
            <a:ext cx="6463960" cy="3093998"/>
          </a:xfrm>
          <a:ln w="25400">
            <a:solidFill>
              <a:schemeClr val="accent1"/>
            </a:solidFill>
          </a:ln>
        </p:spPr>
      </p:pic>
      <p:sp>
        <p:nvSpPr>
          <p:cNvPr id="9" name="Content Placeholder 2">
            <a:extLst>
              <a:ext uri="{FF2B5EF4-FFF2-40B4-BE49-F238E27FC236}">
                <a16:creationId xmlns:a16="http://schemas.microsoft.com/office/drawing/2014/main" id="{59F708C4-6F20-49B5-8B62-986BC150BEDD}"/>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Operación</a:t>
            </a:r>
            <a:r>
              <a:rPr lang="en-GB" kern="0" dirty="0"/>
              <a:t> de </a:t>
            </a:r>
            <a:r>
              <a:rPr lang="en-GB" kern="0" dirty="0" err="1"/>
              <a:t>apertura-cierre</a:t>
            </a:r>
            <a:endParaRPr lang="en-GB" kern="0" dirty="0"/>
          </a:p>
        </p:txBody>
      </p:sp>
      <p:sp>
        <p:nvSpPr>
          <p:cNvPr id="13" name="Title 1">
            <a:extLst>
              <a:ext uri="{FF2B5EF4-FFF2-40B4-BE49-F238E27FC236}">
                <a16:creationId xmlns:a16="http://schemas.microsoft.com/office/drawing/2014/main" id="{EF582972-25C7-47C7-96E7-C26DDA3D1E4A}"/>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Definiciones</a:t>
            </a:r>
            <a:endParaRPr lang="en-GB" kern="0" dirty="0"/>
          </a:p>
        </p:txBody>
      </p:sp>
    </p:spTree>
    <p:extLst>
      <p:ext uri="{BB962C8B-B14F-4D97-AF65-F5344CB8AC3E}">
        <p14:creationId xmlns:p14="http://schemas.microsoft.com/office/powerpoint/2010/main" val="891999631"/>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ABAANA - [!Alstom DT1-145F1 73080 Vallarta-Pot, 2016-10-19: Open-close-open  [10/19/2016, 13:39:16]]"/>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903" t="7531" r="862" b="38803"/>
          <a:stretch/>
        </p:blipFill>
        <p:spPr>
          <a:xfrm>
            <a:off x="1227717" y="1416585"/>
            <a:ext cx="6474735" cy="3115015"/>
          </a:xfrm>
          <a:ln w="25400">
            <a:solidFill>
              <a:schemeClr val="accent1"/>
            </a:solidFill>
          </a:ln>
        </p:spPr>
      </p:pic>
      <p:sp>
        <p:nvSpPr>
          <p:cNvPr id="7" name="Content Placeholder 2">
            <a:extLst>
              <a:ext uri="{FF2B5EF4-FFF2-40B4-BE49-F238E27FC236}">
                <a16:creationId xmlns:a16="http://schemas.microsoft.com/office/drawing/2014/main" id="{8A1EDEE4-FDC0-4053-8C27-9E16AA4086E8}"/>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Operación</a:t>
            </a:r>
            <a:r>
              <a:rPr lang="en-GB" kern="0" dirty="0"/>
              <a:t> de </a:t>
            </a:r>
            <a:r>
              <a:rPr lang="en-GB" kern="0" dirty="0" err="1"/>
              <a:t>apertura-cierre-apertura</a:t>
            </a:r>
            <a:endParaRPr lang="en-GB" kern="0" dirty="0"/>
          </a:p>
        </p:txBody>
      </p:sp>
      <p:sp>
        <p:nvSpPr>
          <p:cNvPr id="9" name="Title 1">
            <a:extLst>
              <a:ext uri="{FF2B5EF4-FFF2-40B4-BE49-F238E27FC236}">
                <a16:creationId xmlns:a16="http://schemas.microsoft.com/office/drawing/2014/main" id="{D887DDEC-2D5E-4967-B399-7B5098A5DAF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Definiciones</a:t>
            </a:r>
            <a:endParaRPr lang="en-GB" kern="0" dirty="0"/>
          </a:p>
        </p:txBody>
      </p:sp>
    </p:spTree>
    <p:extLst>
      <p:ext uri="{BB962C8B-B14F-4D97-AF65-F5344CB8AC3E}">
        <p14:creationId xmlns:p14="http://schemas.microsoft.com/office/powerpoint/2010/main" val="4036717794"/>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8452" y="1892650"/>
            <a:ext cx="5979088" cy="1346309"/>
          </a:xfrm>
        </p:spPr>
        <p:txBody>
          <a:bodyPr/>
          <a:lstStyle/>
          <a:p>
            <a:r>
              <a:rPr lang="es-MX" dirty="0"/>
              <a:t/>
            </a:r>
            <a:br>
              <a:rPr lang="es-MX" dirty="0"/>
            </a:br>
            <a:r>
              <a:rPr lang="es-MX" dirty="0"/>
              <a:t/>
            </a:r>
            <a:br>
              <a:rPr lang="es-MX" dirty="0"/>
            </a:br>
            <a:r>
              <a:rPr lang="es-MX" dirty="0"/>
              <a:t>Requerimientos</a:t>
            </a:r>
          </a:p>
        </p:txBody>
      </p:sp>
    </p:spTree>
    <p:extLst>
      <p:ext uri="{BB962C8B-B14F-4D97-AF65-F5344CB8AC3E}">
        <p14:creationId xmlns:p14="http://schemas.microsoft.com/office/powerpoint/2010/main" val="4185226243"/>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5566"/>
          <a:stretch/>
        </p:blipFill>
        <p:spPr>
          <a:xfrm>
            <a:off x="545691" y="784369"/>
            <a:ext cx="4540837" cy="3699141"/>
          </a:xfrm>
          <a:prstGeom prst="rect">
            <a:avLst/>
          </a:prstGeom>
          <a:ln w="25400">
            <a:solidFill>
              <a:schemeClr val="accent1"/>
            </a:solidFill>
          </a:ln>
        </p:spPr>
      </p:pic>
      <p:sp>
        <p:nvSpPr>
          <p:cNvPr id="5" name="Content Placeholder 4"/>
          <p:cNvSpPr>
            <a:spLocks noGrp="1"/>
          </p:cNvSpPr>
          <p:nvPr>
            <p:ph sz="quarter" idx="11"/>
          </p:nvPr>
        </p:nvSpPr>
        <p:spPr>
          <a:xfrm>
            <a:off x="5386254" y="1433298"/>
            <a:ext cx="3481706" cy="2401283"/>
          </a:xfrm>
        </p:spPr>
        <p:txBody>
          <a:bodyPr/>
          <a:lstStyle/>
          <a:p>
            <a:r>
              <a:rPr lang="es-MX" dirty="0"/>
              <a:t>Información técnica del interruptor</a:t>
            </a:r>
          </a:p>
          <a:p>
            <a:r>
              <a:rPr lang="es-MX" dirty="0"/>
              <a:t>Instrumento de pruebas: Analizador de interruptores</a:t>
            </a:r>
          </a:p>
          <a:p>
            <a:r>
              <a:rPr lang="es-MX" dirty="0"/>
              <a:t>Transductor(es) y kits de montaje</a:t>
            </a:r>
          </a:p>
          <a:p>
            <a:r>
              <a:rPr lang="es-MX" dirty="0"/>
              <a:t>Plan de pruebas</a:t>
            </a:r>
          </a:p>
        </p:txBody>
      </p:sp>
      <p:sp>
        <p:nvSpPr>
          <p:cNvPr id="7" name="Title 1">
            <a:extLst>
              <a:ext uri="{FF2B5EF4-FFF2-40B4-BE49-F238E27FC236}">
                <a16:creationId xmlns:a16="http://schemas.microsoft.com/office/drawing/2014/main" id="{C0500855-5B67-4D5E-8813-6DDCA2ED490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Requerimientos</a:t>
            </a:r>
            <a:endParaRPr lang="en-GB" kern="0" dirty="0"/>
          </a:p>
        </p:txBody>
      </p:sp>
    </p:spTree>
    <p:extLst>
      <p:ext uri="{BB962C8B-B14F-4D97-AF65-F5344CB8AC3E}">
        <p14:creationId xmlns:p14="http://schemas.microsoft.com/office/powerpoint/2010/main" val="1618052009"/>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a:xfrm>
            <a:off x="572503" y="817229"/>
            <a:ext cx="3481706" cy="826410"/>
          </a:xfrm>
        </p:spPr>
        <p:txBody>
          <a:bodyPr/>
          <a:lstStyle/>
          <a:p>
            <a:r>
              <a:rPr lang="es-MX" dirty="0"/>
              <a:t>Información técnica del interruptor</a:t>
            </a:r>
          </a:p>
        </p:txBody>
      </p:sp>
      <p:pic>
        <p:nvPicPr>
          <p:cNvPr id="2" name="Picture 1"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29272">
            <a:off x="6174526" y="1358423"/>
            <a:ext cx="2163262" cy="2820083"/>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520" y="1651821"/>
            <a:ext cx="2751111" cy="288369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5632" y="1164891"/>
            <a:ext cx="2671494" cy="36782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itle 1">
            <a:extLst>
              <a:ext uri="{FF2B5EF4-FFF2-40B4-BE49-F238E27FC236}">
                <a16:creationId xmlns:a16="http://schemas.microsoft.com/office/drawing/2014/main" id="{8CA11F77-A648-4C9D-9FB3-D55F36FF2D40}"/>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Requerimientos</a:t>
            </a:r>
            <a:endParaRPr lang="en-GB" kern="0" dirty="0"/>
          </a:p>
        </p:txBody>
      </p:sp>
    </p:spTree>
    <p:extLst>
      <p:ext uri="{BB962C8B-B14F-4D97-AF65-F5344CB8AC3E}">
        <p14:creationId xmlns:p14="http://schemas.microsoft.com/office/powerpoint/2010/main" val="1527845197"/>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a:xfrm>
            <a:off x="572503" y="817229"/>
            <a:ext cx="3481706" cy="826410"/>
          </a:xfrm>
        </p:spPr>
        <p:txBody>
          <a:bodyPr/>
          <a:lstStyle/>
          <a:p>
            <a:r>
              <a:rPr lang="es-MX" dirty="0"/>
              <a:t>Información técnica del interruptor</a:t>
            </a:r>
          </a:p>
        </p:txBody>
      </p:sp>
      <p:pic>
        <p:nvPicPr>
          <p:cNvPr id="7" name="Picture 6"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3813" y="1093677"/>
            <a:ext cx="3561850" cy="37335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25592"/>
          <a:stretch/>
        </p:blipFill>
        <p:spPr>
          <a:xfrm>
            <a:off x="235974" y="2658896"/>
            <a:ext cx="3229897" cy="1802491"/>
          </a:xfrm>
          <a:prstGeom prst="rect">
            <a:avLst/>
          </a:prstGeom>
          <a:ln w="25400">
            <a:solidFill>
              <a:schemeClr val="accent1"/>
            </a:solidFill>
          </a:ln>
        </p:spPr>
      </p:pic>
      <p:sp>
        <p:nvSpPr>
          <p:cNvPr id="8" name="Title 1">
            <a:extLst>
              <a:ext uri="{FF2B5EF4-FFF2-40B4-BE49-F238E27FC236}">
                <a16:creationId xmlns:a16="http://schemas.microsoft.com/office/drawing/2014/main" id="{FBD80DCA-8195-493E-9302-E5152BAB3DA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Requerimientos</a:t>
            </a:r>
            <a:endParaRPr lang="en-GB" kern="0" dirty="0"/>
          </a:p>
        </p:txBody>
      </p:sp>
    </p:spTree>
    <p:extLst>
      <p:ext uri="{BB962C8B-B14F-4D97-AF65-F5344CB8AC3E}">
        <p14:creationId xmlns:p14="http://schemas.microsoft.com/office/powerpoint/2010/main" val="142894813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a:xfrm>
            <a:off x="572503" y="817229"/>
            <a:ext cx="2766120" cy="826410"/>
          </a:xfrm>
        </p:spPr>
        <p:txBody>
          <a:bodyPr/>
          <a:lstStyle/>
          <a:p>
            <a:r>
              <a:rPr lang="es-MX" dirty="0"/>
              <a:t>Información técnica del interruptor</a:t>
            </a:r>
          </a:p>
        </p:txBody>
      </p:sp>
      <p:grpSp>
        <p:nvGrpSpPr>
          <p:cNvPr id="7" name="Group 6"/>
          <p:cNvGrpSpPr/>
          <p:nvPr/>
        </p:nvGrpSpPr>
        <p:grpSpPr>
          <a:xfrm>
            <a:off x="3620764" y="746690"/>
            <a:ext cx="5150618" cy="3857204"/>
            <a:chOff x="4827685" y="953062"/>
            <a:chExt cx="6867490" cy="5142938"/>
          </a:xfrm>
        </p:grpSpPr>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7685" y="953062"/>
              <a:ext cx="6867490" cy="5067734"/>
            </a:xfrm>
            <a:prstGeom prst="rect">
              <a:avLst/>
            </a:prstGeom>
          </p:spPr>
        </p:pic>
        <p:sp>
          <p:nvSpPr>
            <p:cNvPr id="4" name="Rectangle 3"/>
            <p:cNvSpPr/>
            <p:nvPr/>
          </p:nvSpPr>
          <p:spPr bwMode="auto">
            <a:xfrm>
              <a:off x="5309419" y="4178710"/>
              <a:ext cx="3431458" cy="1917290"/>
            </a:xfrm>
            <a:prstGeom prst="rect">
              <a:avLst/>
            </a:prstGeom>
            <a:solidFill>
              <a:srgbClr val="FF0000">
                <a:alpha val="5098"/>
              </a:srgbClr>
            </a:solidFill>
            <a:ln w="28575" cap="flat" cmpd="sng" algn="ctr">
              <a:solidFill>
                <a:srgbClr val="FF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grpSp>
      <p:sp>
        <p:nvSpPr>
          <p:cNvPr id="9" name="Title 1">
            <a:extLst>
              <a:ext uri="{FF2B5EF4-FFF2-40B4-BE49-F238E27FC236}">
                <a16:creationId xmlns:a16="http://schemas.microsoft.com/office/drawing/2014/main" id="{54967307-7460-4046-88D1-E517C4272D17}"/>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Requerimientos</a:t>
            </a:r>
            <a:endParaRPr lang="en-GB" kern="0" dirty="0"/>
          </a:p>
        </p:txBody>
      </p:sp>
    </p:spTree>
    <p:extLst>
      <p:ext uri="{BB962C8B-B14F-4D97-AF65-F5344CB8AC3E}">
        <p14:creationId xmlns:p14="http://schemas.microsoft.com/office/powerpoint/2010/main" val="2649676210"/>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a:xfrm>
            <a:off x="572502" y="817229"/>
            <a:ext cx="6511469" cy="307378"/>
          </a:xfrm>
        </p:spPr>
        <p:txBody>
          <a:bodyPr/>
          <a:lstStyle/>
          <a:p>
            <a:r>
              <a:rPr lang="es-MX" dirty="0"/>
              <a:t>Instrumento de </a:t>
            </a:r>
            <a:r>
              <a:rPr lang="es-MX" dirty="0" smtClean="0"/>
              <a:t>pruebas: Analizador </a:t>
            </a:r>
            <a:r>
              <a:rPr lang="es-MX" dirty="0"/>
              <a:t>de interruptores</a:t>
            </a:r>
          </a:p>
        </p:txBody>
      </p:sp>
      <p:pic>
        <p:nvPicPr>
          <p:cNvPr id="9" name="Content Placeholder 3" descr="Screen Clipping">
            <a:extLst>
              <a:ext uri="{FF2B5EF4-FFF2-40B4-BE49-F238E27FC236}">
                <a16:creationId xmlns:a16="http://schemas.microsoft.com/office/drawing/2014/main" id="{EF4682BE-6772-4F2F-8EF6-72D61DE1B5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706" y="1305317"/>
            <a:ext cx="1996582" cy="1415355"/>
          </a:xfrm>
          <a:prstGeom prst="rect">
            <a:avLst/>
          </a:prstGeom>
          <a:ln w="25400">
            <a:solidFill>
              <a:schemeClr val="accent1"/>
            </a:solidFill>
          </a:ln>
        </p:spPr>
      </p:pic>
      <p:pic>
        <p:nvPicPr>
          <p:cNvPr id="10" name="Picture 4" descr="Screen Clipping">
            <a:extLst>
              <a:ext uri="{FF2B5EF4-FFF2-40B4-BE49-F238E27FC236}">
                <a16:creationId xmlns:a16="http://schemas.microsoft.com/office/drawing/2014/main" id="{4D328EE1-6F7F-4688-BF29-3CF1377321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1170" y="1315826"/>
            <a:ext cx="1640225" cy="1432196"/>
          </a:xfrm>
          <a:prstGeom prst="rect">
            <a:avLst/>
          </a:prstGeom>
          <a:ln w="25400">
            <a:solidFill>
              <a:schemeClr val="accent1"/>
            </a:solidFill>
          </a:ln>
        </p:spPr>
      </p:pic>
      <p:pic>
        <p:nvPicPr>
          <p:cNvPr id="11" name="Picture 5" descr="Screen Clipping">
            <a:extLst>
              <a:ext uri="{FF2B5EF4-FFF2-40B4-BE49-F238E27FC236}">
                <a16:creationId xmlns:a16="http://schemas.microsoft.com/office/drawing/2014/main" id="{FD85EB33-CB6F-4F93-94FB-4A4E5F29632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6615" y="1305315"/>
            <a:ext cx="1671146" cy="1427018"/>
          </a:xfrm>
          <a:prstGeom prst="rect">
            <a:avLst/>
          </a:prstGeom>
          <a:ln w="25400">
            <a:solidFill>
              <a:schemeClr val="accent1"/>
            </a:solidFill>
          </a:ln>
        </p:spPr>
      </p:pic>
      <p:sp>
        <p:nvSpPr>
          <p:cNvPr id="12" name="Title 1">
            <a:extLst>
              <a:ext uri="{FF2B5EF4-FFF2-40B4-BE49-F238E27FC236}">
                <a16:creationId xmlns:a16="http://schemas.microsoft.com/office/drawing/2014/main" id="{014FCB85-B0D8-4E2E-A46C-338D11DC7515}"/>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Requerimientos</a:t>
            </a:r>
            <a:endParaRPr lang="en-GB" kern="0" dirty="0"/>
          </a:p>
        </p:txBody>
      </p:sp>
      <p:sp>
        <p:nvSpPr>
          <p:cNvPr id="14" name="Content Placeholder 8"/>
          <p:cNvSpPr txBox="1">
            <a:spLocks/>
          </p:cNvSpPr>
          <p:nvPr/>
        </p:nvSpPr>
        <p:spPr bwMode="auto">
          <a:xfrm>
            <a:off x="126125" y="2839292"/>
            <a:ext cx="2711668" cy="1596071"/>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US" sz="1200" b="1" kern="0" dirty="0" smtClean="0"/>
              <a:t>EGIL</a:t>
            </a:r>
          </a:p>
          <a:p>
            <a:pPr lvl="1"/>
            <a:r>
              <a:rPr lang="en-US" sz="1200" kern="0" dirty="0" smtClean="0"/>
              <a:t>Hasta S/E’s de 245 kV</a:t>
            </a:r>
          </a:p>
          <a:p>
            <a:pPr lvl="1"/>
            <a:r>
              <a:rPr lang="en-US" sz="1200" kern="0" dirty="0" err="1" smtClean="0"/>
              <a:t>Mecanismo</a:t>
            </a:r>
            <a:r>
              <a:rPr lang="en-US" sz="1200" kern="0" dirty="0" smtClean="0"/>
              <a:t> </a:t>
            </a:r>
            <a:r>
              <a:rPr lang="en-US" sz="1200" kern="0" dirty="0" err="1" smtClean="0"/>
              <a:t>tripolar</a:t>
            </a:r>
            <a:endParaRPr lang="en-US" sz="1200" kern="0" dirty="0" smtClean="0"/>
          </a:p>
          <a:p>
            <a:pPr lvl="1"/>
            <a:r>
              <a:rPr lang="en-US" sz="1200" kern="0" dirty="0" err="1" smtClean="0"/>
              <a:t>Una</a:t>
            </a:r>
            <a:r>
              <a:rPr lang="en-US" sz="1200" kern="0" dirty="0" smtClean="0"/>
              <a:t> </a:t>
            </a:r>
            <a:r>
              <a:rPr lang="en-US" sz="1200" kern="0" dirty="0" err="1" smtClean="0"/>
              <a:t>cámara</a:t>
            </a:r>
            <a:r>
              <a:rPr lang="en-US" sz="1200" kern="0" dirty="0" smtClean="0"/>
              <a:t> de </a:t>
            </a:r>
            <a:r>
              <a:rPr lang="en-US" sz="1200" kern="0" dirty="0" err="1" smtClean="0"/>
              <a:t>interrupción</a:t>
            </a:r>
            <a:r>
              <a:rPr lang="en-US" sz="1200" kern="0" dirty="0"/>
              <a:t> </a:t>
            </a:r>
            <a:r>
              <a:rPr lang="en-US" sz="1200" kern="0" dirty="0" err="1" smtClean="0"/>
              <a:t>por</a:t>
            </a:r>
            <a:r>
              <a:rPr lang="en-US" sz="1200" kern="0" dirty="0" smtClean="0"/>
              <a:t> </a:t>
            </a:r>
            <a:r>
              <a:rPr lang="en-US" sz="1200" kern="0" dirty="0" err="1" smtClean="0"/>
              <a:t>fase</a:t>
            </a:r>
            <a:endParaRPr lang="en-US" sz="1200" kern="0" dirty="0" smtClean="0"/>
          </a:p>
          <a:p>
            <a:pPr lvl="1"/>
            <a:r>
              <a:rPr lang="en-US" sz="1200" kern="0" dirty="0" smtClean="0"/>
              <a:t>OCB, SF6, </a:t>
            </a:r>
            <a:r>
              <a:rPr lang="en-US" sz="1200" kern="0" dirty="0" err="1" smtClean="0"/>
              <a:t>Vacío</a:t>
            </a:r>
            <a:r>
              <a:rPr lang="en-US" sz="1200" kern="0" dirty="0" smtClean="0"/>
              <a:t>, etc…</a:t>
            </a:r>
          </a:p>
        </p:txBody>
      </p:sp>
      <p:sp>
        <p:nvSpPr>
          <p:cNvPr id="15" name="Content Placeholder 8"/>
          <p:cNvSpPr txBox="1">
            <a:spLocks/>
          </p:cNvSpPr>
          <p:nvPr/>
        </p:nvSpPr>
        <p:spPr bwMode="auto">
          <a:xfrm>
            <a:off x="3033038" y="2833218"/>
            <a:ext cx="2663566" cy="1749290"/>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US" sz="1200" b="1" kern="0" dirty="0" smtClean="0"/>
              <a:t>TM1700 </a:t>
            </a:r>
          </a:p>
          <a:p>
            <a:pPr lvl="1"/>
            <a:r>
              <a:rPr lang="en-US" sz="1200" kern="0" dirty="0" smtClean="0"/>
              <a:t>Hasta S/E’s de 765 kV </a:t>
            </a:r>
          </a:p>
          <a:p>
            <a:pPr lvl="1"/>
            <a:r>
              <a:rPr lang="en-US" sz="1200" kern="0" dirty="0" err="1" smtClean="0"/>
              <a:t>Mecanismo</a:t>
            </a:r>
            <a:r>
              <a:rPr lang="en-US" sz="1200" kern="0" dirty="0" smtClean="0"/>
              <a:t> </a:t>
            </a:r>
            <a:r>
              <a:rPr lang="en-US" sz="1200" kern="0" dirty="0" err="1" smtClean="0"/>
              <a:t>tripolar</a:t>
            </a:r>
            <a:r>
              <a:rPr lang="en-US" sz="1200" kern="0" dirty="0" smtClean="0"/>
              <a:t> ó </a:t>
            </a:r>
            <a:r>
              <a:rPr lang="en-US" sz="1200" kern="0" dirty="0" err="1" smtClean="0"/>
              <a:t>monopolar</a:t>
            </a:r>
            <a:endParaRPr lang="en-US" sz="1200" kern="0" dirty="0" smtClean="0"/>
          </a:p>
          <a:p>
            <a:pPr lvl="1"/>
            <a:r>
              <a:rPr lang="en-US" sz="1200" kern="0" dirty="0" smtClean="0"/>
              <a:t>Hasta 2 </a:t>
            </a:r>
            <a:r>
              <a:rPr lang="en-US" sz="1200" kern="0" dirty="0" err="1" smtClean="0"/>
              <a:t>cámaras</a:t>
            </a:r>
            <a:r>
              <a:rPr lang="en-US" sz="1200" kern="0" dirty="0" smtClean="0"/>
              <a:t> de </a:t>
            </a:r>
            <a:r>
              <a:rPr lang="en-US" sz="1200" kern="0" dirty="0" err="1" smtClean="0"/>
              <a:t>interrupción</a:t>
            </a:r>
            <a:r>
              <a:rPr lang="en-US" sz="1200" kern="0" dirty="0" smtClean="0"/>
              <a:t> </a:t>
            </a:r>
            <a:r>
              <a:rPr lang="en-US" sz="1200" kern="0" dirty="0" err="1" smtClean="0"/>
              <a:t>por</a:t>
            </a:r>
            <a:r>
              <a:rPr lang="en-US" sz="1200" kern="0" dirty="0" smtClean="0"/>
              <a:t> </a:t>
            </a:r>
            <a:r>
              <a:rPr lang="en-US" sz="1200" kern="0" dirty="0" err="1" smtClean="0"/>
              <a:t>fase</a:t>
            </a:r>
            <a:r>
              <a:rPr lang="en-US" sz="1200" kern="0" dirty="0" smtClean="0"/>
              <a:t> </a:t>
            </a:r>
          </a:p>
          <a:p>
            <a:pPr lvl="1"/>
            <a:r>
              <a:rPr lang="en-US" sz="1200" kern="0" dirty="0" smtClean="0"/>
              <a:t>OCB, SF6, </a:t>
            </a:r>
            <a:r>
              <a:rPr lang="en-US" sz="1200" kern="0" dirty="0" err="1" smtClean="0"/>
              <a:t>Vacío</a:t>
            </a:r>
            <a:r>
              <a:rPr lang="en-US" sz="1200" kern="0" dirty="0" smtClean="0"/>
              <a:t>, GIS, etc.</a:t>
            </a:r>
          </a:p>
          <a:p>
            <a:pPr lvl="1"/>
            <a:r>
              <a:rPr lang="en-US" sz="1200" kern="0" dirty="0" err="1" smtClean="0"/>
              <a:t>DualGround</a:t>
            </a:r>
            <a:endParaRPr lang="en-US" sz="1200" kern="0" dirty="0" smtClean="0"/>
          </a:p>
          <a:p>
            <a:pPr lvl="1"/>
            <a:endParaRPr lang="en-US" sz="1200" kern="0" dirty="0"/>
          </a:p>
        </p:txBody>
      </p:sp>
      <p:sp>
        <p:nvSpPr>
          <p:cNvPr id="16" name="Content Placeholder 8"/>
          <p:cNvSpPr txBox="1">
            <a:spLocks/>
          </p:cNvSpPr>
          <p:nvPr/>
        </p:nvSpPr>
        <p:spPr>
          <a:xfrm>
            <a:off x="5847103" y="2797251"/>
            <a:ext cx="2952627" cy="1785257"/>
          </a:xfrm>
          <a:prstGeom prst="rect">
            <a:avLst/>
          </a:prstGeom>
        </p:spPr>
        <p:txBody>
          <a:bodyPr/>
          <a:lstStyle/>
          <a:p>
            <a:pPr marL="315913" marR="0" lvl="0" indent="-315913" algn="l" defTabSz="739775" rtl="0" eaLnBrk="0" fontAlgn="base" latinLnBrk="0" hangingPunct="0">
              <a:lnSpc>
                <a:spcPct val="100000"/>
              </a:lnSpc>
              <a:spcBef>
                <a:spcPct val="20000"/>
              </a:spcBef>
              <a:spcAft>
                <a:spcPct val="0"/>
              </a:spcAft>
              <a:buClr>
                <a:srgbClr val="FF0000"/>
              </a:buClr>
              <a:buSzPct val="100000"/>
              <a:buFont typeface="Wingdings" pitchFamily="2" charset="2"/>
              <a:buChar char="n"/>
              <a:tabLst/>
              <a:defRPr/>
            </a:pPr>
            <a:r>
              <a:rPr kumimoji="0" lang="en-US" sz="1200" b="1" i="0" u="none" strike="noStrike" kern="0" cap="none" spc="0" normalizeH="0" baseline="0" noProof="0" dirty="0" smtClean="0">
                <a:ln>
                  <a:noFill/>
                </a:ln>
                <a:solidFill>
                  <a:schemeClr val="tx2"/>
                </a:solidFill>
                <a:effectLst/>
                <a:uLnTx/>
                <a:uFillTx/>
                <a:latin typeface="+mn-lt"/>
              </a:rPr>
              <a:t>TM1800 </a:t>
            </a:r>
          </a:p>
          <a:p>
            <a:pPr marL="795338" marR="0" lvl="1" indent="-246063" algn="l" defTabSz="739775" rtl="0" eaLnBrk="0" fontAlgn="base" latinLnBrk="0" hangingPunct="0">
              <a:lnSpc>
                <a:spcPct val="100000"/>
              </a:lnSpc>
              <a:spcBef>
                <a:spcPct val="20000"/>
              </a:spcBef>
              <a:spcAft>
                <a:spcPct val="0"/>
              </a:spcAft>
              <a:buClr>
                <a:srgbClr val="FF0000"/>
              </a:buClr>
              <a:buSzPct val="100000"/>
              <a:buFontTx/>
              <a:buChar char="•"/>
              <a:tabLst/>
              <a:defRPr/>
            </a:pPr>
            <a:r>
              <a:rPr kumimoji="0" lang="en-US" sz="1200" b="0" i="0" u="none" strike="noStrike" kern="0" cap="none" spc="0" normalizeH="0" baseline="0" noProof="0" dirty="0" smtClean="0">
                <a:ln>
                  <a:noFill/>
                </a:ln>
                <a:solidFill>
                  <a:schemeClr val="tx2"/>
                </a:solidFill>
                <a:effectLst/>
                <a:uLnTx/>
                <a:uFillTx/>
                <a:latin typeface="+mn-lt"/>
              </a:rPr>
              <a:t>Hasta S/E’s de 765 kV </a:t>
            </a:r>
          </a:p>
          <a:p>
            <a:pPr marL="795338" marR="0" lvl="1" indent="-246063" algn="l" defTabSz="739775" rtl="0" eaLnBrk="0" fontAlgn="base" latinLnBrk="0" hangingPunct="0">
              <a:lnSpc>
                <a:spcPct val="100000"/>
              </a:lnSpc>
              <a:spcBef>
                <a:spcPct val="20000"/>
              </a:spcBef>
              <a:spcAft>
                <a:spcPct val="0"/>
              </a:spcAft>
              <a:buClr>
                <a:srgbClr val="FF0000"/>
              </a:buClr>
              <a:buSzPct val="100000"/>
              <a:buFontTx/>
              <a:buChar char="•"/>
              <a:tabLst/>
              <a:defRPr/>
            </a:pPr>
            <a:r>
              <a:rPr lang="en-US" sz="1200" kern="0" dirty="0" err="1" smtClean="0">
                <a:solidFill>
                  <a:schemeClr val="tx2"/>
                </a:solidFill>
                <a:latin typeface="+mn-lt"/>
              </a:rPr>
              <a:t>Mecanismo</a:t>
            </a:r>
            <a:r>
              <a:rPr lang="en-US" sz="1200" kern="0" dirty="0" smtClean="0">
                <a:solidFill>
                  <a:schemeClr val="tx2"/>
                </a:solidFill>
                <a:latin typeface="+mn-lt"/>
              </a:rPr>
              <a:t> </a:t>
            </a:r>
            <a:r>
              <a:rPr lang="en-US" sz="1200" kern="0" dirty="0" err="1" smtClean="0">
                <a:solidFill>
                  <a:schemeClr val="tx2"/>
                </a:solidFill>
                <a:latin typeface="+mn-lt"/>
              </a:rPr>
              <a:t>tripolar</a:t>
            </a:r>
            <a:r>
              <a:rPr lang="en-US" sz="1200" kern="0" dirty="0" smtClean="0">
                <a:solidFill>
                  <a:schemeClr val="tx2"/>
                </a:solidFill>
                <a:latin typeface="+mn-lt"/>
              </a:rPr>
              <a:t> ó </a:t>
            </a:r>
            <a:r>
              <a:rPr lang="en-US" sz="1200" kern="0" dirty="0" err="1" smtClean="0">
                <a:solidFill>
                  <a:schemeClr val="tx2"/>
                </a:solidFill>
                <a:latin typeface="+mn-lt"/>
              </a:rPr>
              <a:t>monopolar</a:t>
            </a:r>
            <a:endParaRPr kumimoji="0" lang="en-US" sz="1200" b="0" i="0" u="none" strike="noStrike" kern="0" cap="none" spc="0" normalizeH="0" baseline="0" noProof="0" dirty="0" smtClean="0">
              <a:ln>
                <a:noFill/>
              </a:ln>
              <a:solidFill>
                <a:schemeClr val="tx2"/>
              </a:solidFill>
              <a:effectLst/>
              <a:uLnTx/>
              <a:uFillTx/>
              <a:latin typeface="+mn-lt"/>
            </a:endParaRPr>
          </a:p>
          <a:p>
            <a:pPr marL="795338" marR="0" lvl="1" indent="-246063" algn="l" defTabSz="739775" rtl="0" eaLnBrk="0" fontAlgn="base" latinLnBrk="0" hangingPunct="0">
              <a:lnSpc>
                <a:spcPct val="100000"/>
              </a:lnSpc>
              <a:spcBef>
                <a:spcPct val="20000"/>
              </a:spcBef>
              <a:spcAft>
                <a:spcPct val="0"/>
              </a:spcAft>
              <a:buClr>
                <a:srgbClr val="FF0000"/>
              </a:buClr>
              <a:buSzPct val="100000"/>
              <a:buFontTx/>
              <a:buChar char="•"/>
              <a:tabLst/>
              <a:defRPr/>
            </a:pPr>
            <a:r>
              <a:rPr kumimoji="0" lang="en-US" sz="1200" b="0" i="0" u="none" strike="noStrike" kern="0" cap="none" spc="0" normalizeH="0" baseline="0" noProof="0" dirty="0" smtClean="0">
                <a:ln>
                  <a:noFill/>
                </a:ln>
                <a:solidFill>
                  <a:schemeClr val="tx2"/>
                </a:solidFill>
                <a:effectLst/>
                <a:uLnTx/>
                <a:uFillTx/>
                <a:latin typeface="+mn-lt"/>
              </a:rPr>
              <a:t>Hasta 16 </a:t>
            </a:r>
            <a:r>
              <a:rPr kumimoji="0" lang="en-US" sz="1200" b="0" i="0" u="none" strike="noStrike" kern="0" cap="none" spc="0" normalizeH="0" baseline="0" noProof="0" dirty="0" err="1" smtClean="0">
                <a:ln>
                  <a:noFill/>
                </a:ln>
                <a:solidFill>
                  <a:schemeClr val="tx2"/>
                </a:solidFill>
                <a:effectLst/>
                <a:uLnTx/>
                <a:uFillTx/>
                <a:latin typeface="+mn-lt"/>
              </a:rPr>
              <a:t>cámaras</a:t>
            </a:r>
            <a:r>
              <a:rPr kumimoji="0" lang="en-US" sz="1200" b="0" i="0" u="none" strike="noStrike" kern="0" cap="none" spc="0" normalizeH="0" baseline="0" noProof="0" dirty="0" smtClean="0">
                <a:ln>
                  <a:noFill/>
                </a:ln>
                <a:solidFill>
                  <a:schemeClr val="tx2"/>
                </a:solidFill>
                <a:effectLst/>
                <a:uLnTx/>
                <a:uFillTx/>
                <a:latin typeface="+mn-lt"/>
              </a:rPr>
              <a:t> de </a:t>
            </a:r>
            <a:r>
              <a:rPr kumimoji="0" lang="en-US" sz="1200" b="0" i="0" u="none" strike="noStrike" kern="0" cap="none" spc="0" normalizeH="0" baseline="0" noProof="0" dirty="0" err="1" smtClean="0">
                <a:ln>
                  <a:noFill/>
                </a:ln>
                <a:solidFill>
                  <a:schemeClr val="tx2"/>
                </a:solidFill>
                <a:effectLst/>
                <a:uLnTx/>
                <a:uFillTx/>
                <a:latin typeface="+mn-lt"/>
              </a:rPr>
              <a:t>interrupción</a:t>
            </a:r>
            <a:r>
              <a:rPr kumimoji="0" lang="en-US" sz="1200" b="0" i="0" u="none" strike="noStrike" kern="0" cap="none" spc="0" normalizeH="0" baseline="0" noProof="0" dirty="0" smtClean="0">
                <a:ln>
                  <a:noFill/>
                </a:ln>
                <a:solidFill>
                  <a:schemeClr val="tx2"/>
                </a:solidFill>
                <a:effectLst/>
                <a:uLnTx/>
                <a:uFillTx/>
                <a:latin typeface="+mn-lt"/>
              </a:rPr>
              <a:t> </a:t>
            </a:r>
            <a:r>
              <a:rPr kumimoji="0" lang="en-US" sz="1200" b="0" i="0" u="none" strike="noStrike" kern="0" cap="none" spc="0" normalizeH="0" baseline="0" noProof="0" dirty="0" err="1" smtClean="0">
                <a:ln>
                  <a:noFill/>
                </a:ln>
                <a:solidFill>
                  <a:schemeClr val="tx2"/>
                </a:solidFill>
                <a:effectLst/>
                <a:uLnTx/>
                <a:uFillTx/>
                <a:latin typeface="+mn-lt"/>
              </a:rPr>
              <a:t>por</a:t>
            </a:r>
            <a:r>
              <a:rPr kumimoji="0" lang="en-US" sz="1200" b="0" i="0" u="none" strike="noStrike" kern="0" cap="none" spc="0" normalizeH="0" baseline="0" noProof="0" dirty="0" smtClean="0">
                <a:ln>
                  <a:noFill/>
                </a:ln>
                <a:solidFill>
                  <a:schemeClr val="tx2"/>
                </a:solidFill>
                <a:effectLst/>
                <a:uLnTx/>
                <a:uFillTx/>
                <a:latin typeface="+mn-lt"/>
              </a:rPr>
              <a:t> </a:t>
            </a:r>
            <a:r>
              <a:rPr kumimoji="0" lang="en-US" sz="1200" b="0" i="0" u="none" strike="noStrike" kern="0" cap="none" spc="0" normalizeH="0" baseline="0" noProof="0" dirty="0" err="1" smtClean="0">
                <a:ln>
                  <a:noFill/>
                </a:ln>
                <a:solidFill>
                  <a:schemeClr val="tx2"/>
                </a:solidFill>
                <a:effectLst/>
                <a:uLnTx/>
                <a:uFillTx/>
                <a:latin typeface="+mn-lt"/>
              </a:rPr>
              <a:t>fase</a:t>
            </a:r>
            <a:endParaRPr kumimoji="0" lang="en-US" sz="1200" b="0" i="0" u="none" strike="noStrike" kern="0" cap="none" spc="0" normalizeH="0" baseline="0" noProof="0" dirty="0" smtClean="0">
              <a:ln>
                <a:noFill/>
              </a:ln>
              <a:solidFill>
                <a:schemeClr val="tx2"/>
              </a:solidFill>
              <a:effectLst/>
              <a:uLnTx/>
              <a:uFillTx/>
              <a:latin typeface="+mn-lt"/>
            </a:endParaRPr>
          </a:p>
          <a:p>
            <a:pPr marL="795338" lvl="1" indent="-246063" algn="l" defTabSz="739775">
              <a:spcBef>
                <a:spcPct val="20000"/>
              </a:spcBef>
              <a:buClr>
                <a:srgbClr val="FF0000"/>
              </a:buClr>
              <a:buSzPct val="100000"/>
              <a:buFontTx/>
              <a:buChar char="•"/>
              <a:defRPr/>
            </a:pPr>
            <a:r>
              <a:rPr lang="en-US" sz="1200" kern="0" dirty="0"/>
              <a:t>OCB, SF6, </a:t>
            </a:r>
            <a:r>
              <a:rPr lang="en-US" sz="1200" kern="0" dirty="0" err="1"/>
              <a:t>Vacío</a:t>
            </a:r>
            <a:r>
              <a:rPr lang="en-US" sz="1200" kern="0" dirty="0"/>
              <a:t>, GIS, </a:t>
            </a:r>
            <a:r>
              <a:rPr lang="en-US" sz="1200" kern="0" dirty="0" smtClean="0"/>
              <a:t>etc.</a:t>
            </a:r>
          </a:p>
          <a:p>
            <a:pPr marL="795338" lvl="1" indent="-246063" algn="l" defTabSz="739775">
              <a:spcBef>
                <a:spcPct val="20000"/>
              </a:spcBef>
              <a:buClr>
                <a:srgbClr val="FF0000"/>
              </a:buClr>
              <a:buSzPct val="100000"/>
              <a:buFontTx/>
              <a:buChar char="•"/>
              <a:defRPr/>
            </a:pPr>
            <a:r>
              <a:rPr kumimoji="0" lang="en-US" sz="1200" b="0" i="0" u="none" strike="noStrike" kern="0" cap="none" spc="0" normalizeH="0" baseline="0" noProof="0" dirty="0" err="1" smtClean="0">
                <a:ln>
                  <a:noFill/>
                </a:ln>
                <a:solidFill>
                  <a:schemeClr val="tx2"/>
                </a:solidFill>
                <a:effectLst/>
                <a:uLnTx/>
                <a:uFillTx/>
                <a:latin typeface="+mn-lt"/>
              </a:rPr>
              <a:t>DualGround</a:t>
            </a:r>
            <a:endParaRPr kumimoji="0" lang="en-US" sz="1200" b="0" i="0" u="none" strike="noStrike" kern="0" cap="none" spc="0" normalizeH="0" baseline="0" noProof="0" dirty="0" smtClean="0">
              <a:ln>
                <a:noFill/>
              </a:ln>
              <a:solidFill>
                <a:schemeClr val="tx2"/>
              </a:solidFill>
              <a:effectLst/>
              <a:uLnTx/>
              <a:uFillTx/>
              <a:latin typeface="+mn-lt"/>
            </a:endParaRPr>
          </a:p>
          <a:p>
            <a:pPr marL="795338" marR="0" lvl="1" indent="-246063" algn="l" defTabSz="739775" rtl="0" eaLnBrk="0" fontAlgn="base" latinLnBrk="0" hangingPunct="0">
              <a:lnSpc>
                <a:spcPct val="100000"/>
              </a:lnSpc>
              <a:spcBef>
                <a:spcPct val="20000"/>
              </a:spcBef>
              <a:spcAft>
                <a:spcPct val="0"/>
              </a:spcAft>
              <a:buClr>
                <a:srgbClr val="FF0000"/>
              </a:buClr>
              <a:buSzPct val="100000"/>
              <a:buFontTx/>
              <a:buChar char="•"/>
              <a:tabLst/>
              <a:defRPr/>
            </a:pPr>
            <a:endParaRPr kumimoji="0" lang="en-US" sz="1800" b="0" i="0" u="none" strike="noStrike" kern="0" cap="none" spc="0" normalizeH="0" baseline="0" noProof="0" dirty="0">
              <a:ln>
                <a:noFill/>
              </a:ln>
              <a:solidFill>
                <a:schemeClr val="tx2"/>
              </a:solidFill>
              <a:effectLst/>
              <a:uLnTx/>
              <a:uFillTx/>
              <a:latin typeface="+mn-lt"/>
            </a:endParaRPr>
          </a:p>
        </p:txBody>
      </p:sp>
    </p:spTree>
    <p:extLst>
      <p:ext uri="{BB962C8B-B14F-4D97-AF65-F5344CB8AC3E}">
        <p14:creationId xmlns:p14="http://schemas.microsoft.com/office/powerpoint/2010/main" val="1068673667"/>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a:xfrm>
            <a:off x="572503" y="817229"/>
            <a:ext cx="3481706" cy="826410"/>
          </a:xfrm>
        </p:spPr>
        <p:txBody>
          <a:bodyPr/>
          <a:lstStyle/>
          <a:p>
            <a:r>
              <a:rPr lang="es-MX" dirty="0"/>
              <a:t>Transductor(es) y kits de montaje</a:t>
            </a:r>
          </a:p>
        </p:txBody>
      </p:sp>
      <p:pic>
        <p:nvPicPr>
          <p:cNvPr id="8" name="Picture 10" descr="Screen Clipping">
            <a:extLst>
              <a:ext uri="{FF2B5EF4-FFF2-40B4-BE49-F238E27FC236}">
                <a16:creationId xmlns:a16="http://schemas.microsoft.com/office/drawing/2014/main" id="{1D8A759E-B092-4B14-8310-72D1ADF651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2704" y="3438936"/>
            <a:ext cx="1705042" cy="1406851"/>
          </a:xfrm>
          <a:prstGeom prst="rect">
            <a:avLst/>
          </a:prstGeom>
          <a:ln w="25400">
            <a:solidFill>
              <a:schemeClr val="accent1"/>
            </a:solidFill>
          </a:ln>
        </p:spPr>
      </p:pic>
      <p:pic>
        <p:nvPicPr>
          <p:cNvPr id="12" name="Picture 13" descr="Screen Clipping">
            <a:extLst>
              <a:ext uri="{FF2B5EF4-FFF2-40B4-BE49-F238E27FC236}">
                <a16:creationId xmlns:a16="http://schemas.microsoft.com/office/drawing/2014/main" id="{4B467B5A-11F5-467D-A60F-2BE8AA7CEE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6087" y="1638300"/>
            <a:ext cx="2008763" cy="1543854"/>
          </a:xfrm>
          <a:prstGeom prst="rect">
            <a:avLst/>
          </a:prstGeom>
          <a:ln w="25400">
            <a:solidFill>
              <a:schemeClr val="accent1"/>
            </a:solidFill>
          </a:ln>
        </p:spPr>
      </p:pic>
      <p:pic>
        <p:nvPicPr>
          <p:cNvPr id="14" name="Picture 1">
            <a:extLst>
              <a:ext uri="{FF2B5EF4-FFF2-40B4-BE49-F238E27FC236}">
                <a16:creationId xmlns:a16="http://schemas.microsoft.com/office/drawing/2014/main" id="{85C79DC6-4910-4197-BD0B-2DE8F342A560}"/>
              </a:ext>
            </a:extLst>
          </p:cNvPr>
          <p:cNvPicPr>
            <a:picLocks noGrp="1" noChangeAspect="1" noChangeArrowheads="1"/>
          </p:cNvPicPr>
          <p:nvPr>
            <p:ph type="pic" sz="quarter" idx="10"/>
          </p:nvPr>
        </p:nvPicPr>
        <p:blipFill>
          <a:blip r:embed="rId5" cstate="print">
            <a:extLst>
              <a:ext uri="{28A0092B-C50C-407E-A947-70E740481C1C}">
                <a14:useLocalDpi xmlns:a14="http://schemas.microsoft.com/office/drawing/2010/main" val="0"/>
              </a:ext>
            </a:extLst>
          </a:blip>
          <a:srcRect l="6226" r="6226"/>
          <a:stretch>
            <a:fillRect/>
          </a:stretch>
        </p:blipFill>
        <p:spPr bwMode="auto">
          <a:xfrm>
            <a:off x="1066017" y="1639742"/>
            <a:ext cx="1705042" cy="1543854"/>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
            <a:extLst>
              <a:ext uri="{FF2B5EF4-FFF2-40B4-BE49-F238E27FC236}">
                <a16:creationId xmlns:a16="http://schemas.microsoft.com/office/drawing/2014/main" id="{83C9CB95-DAC6-44F6-8177-719805E1588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4979" r="4979"/>
          <a:stretch>
            <a:fillRect/>
          </a:stretch>
        </p:blipFill>
        <p:spPr bwMode="auto">
          <a:xfrm>
            <a:off x="6286271" y="1610176"/>
            <a:ext cx="1736101" cy="1571978"/>
          </a:xfrm>
          <a:prstGeom prst="rect">
            <a:avLst/>
          </a:prstGeom>
          <a:noFill/>
          <a:ln w="25400">
            <a:solidFill>
              <a:schemeClr val="accent1"/>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16" name="Picture 3">
            <a:extLst>
              <a:ext uri="{FF2B5EF4-FFF2-40B4-BE49-F238E27FC236}">
                <a16:creationId xmlns:a16="http://schemas.microsoft.com/office/drawing/2014/main" id="{24DA426A-A450-4029-908B-3D282562159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1674" y="3437680"/>
            <a:ext cx="2558665" cy="1406851"/>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896D057D-1D7F-48F7-9E69-EAB5EA00174E}"/>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Requerimientos</a:t>
            </a:r>
            <a:endParaRPr lang="en-GB" kern="0" dirty="0"/>
          </a:p>
        </p:txBody>
      </p:sp>
    </p:spTree>
    <p:extLst>
      <p:ext uri="{BB962C8B-B14F-4D97-AF65-F5344CB8AC3E}">
        <p14:creationId xmlns:p14="http://schemas.microsoft.com/office/powerpoint/2010/main" val="2866155790"/>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1"/>
          </p:nvPr>
        </p:nvSpPr>
        <p:spPr>
          <a:xfrm>
            <a:off x="572503" y="817229"/>
            <a:ext cx="3481706" cy="379745"/>
          </a:xfrm>
        </p:spPr>
        <p:txBody>
          <a:bodyPr/>
          <a:lstStyle/>
          <a:p>
            <a:r>
              <a:rPr lang="es-MX" dirty="0"/>
              <a:t>Plan de pruebas</a:t>
            </a:r>
          </a:p>
        </p:txBody>
      </p:sp>
      <p:pic>
        <p:nvPicPr>
          <p:cNvPr id="11" name="Picture 5" descr="C:\Users\rfoster\Documents\PrintScreen Files\ScreenShot427.jpg">
            <a:extLst>
              <a:ext uri="{FF2B5EF4-FFF2-40B4-BE49-F238E27FC236}">
                <a16:creationId xmlns:a16="http://schemas.microsoft.com/office/drawing/2014/main" id="{997A0E35-894E-4E5F-83DF-9037D04ACDB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199" y="1286949"/>
            <a:ext cx="3596048" cy="246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C:\Users\rfoster\Documents\PrintScreen Files\ScreenShot428.jpg">
            <a:extLst>
              <a:ext uri="{FF2B5EF4-FFF2-40B4-BE49-F238E27FC236}">
                <a16:creationId xmlns:a16="http://schemas.microsoft.com/office/drawing/2014/main" id="{8AE15CF5-0708-4939-9195-6B8F234535B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38463" y="1646764"/>
            <a:ext cx="3595477" cy="246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C:\Users\rfoster\Documents\PrintScreen Files\ScreenShot429.jpg">
            <a:extLst>
              <a:ext uri="{FF2B5EF4-FFF2-40B4-BE49-F238E27FC236}">
                <a16:creationId xmlns:a16="http://schemas.microsoft.com/office/drawing/2014/main" id="{D3583587-E7CA-4DB6-92AF-A6526367757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42393" y="2020633"/>
            <a:ext cx="3402418" cy="271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39E571CC-69DB-49FB-8274-4BC99861BB84}"/>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Requerimientos</a:t>
            </a:r>
            <a:endParaRPr lang="en-GB" kern="0" dirty="0"/>
          </a:p>
        </p:txBody>
      </p:sp>
    </p:spTree>
    <p:extLst>
      <p:ext uri="{BB962C8B-B14F-4D97-AF65-F5344CB8AC3E}">
        <p14:creationId xmlns:p14="http://schemas.microsoft.com/office/powerpoint/2010/main" val="490376172"/>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MX" dirty="0"/>
              <a:t>Transductores</a:t>
            </a:r>
          </a:p>
        </p:txBody>
      </p:sp>
    </p:spTree>
    <p:extLst>
      <p:ext uri="{BB962C8B-B14F-4D97-AF65-F5344CB8AC3E}">
        <p14:creationId xmlns:p14="http://schemas.microsoft.com/office/powerpoint/2010/main" val="1630893256"/>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651922983"/>
              </p:ext>
            </p:extLst>
          </p:nvPr>
        </p:nvGraphicFramePr>
        <p:xfrm>
          <a:off x="1836332" y="1701209"/>
          <a:ext cx="5308748" cy="25443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2">
            <a:extLst>
              <a:ext uri="{FF2B5EF4-FFF2-40B4-BE49-F238E27FC236}">
                <a16:creationId xmlns:a16="http://schemas.microsoft.com/office/drawing/2014/main" id="{8612DE76-7D90-45BC-8E16-FED240A324BA}"/>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Tipos</a:t>
            </a:r>
            <a:r>
              <a:rPr lang="en-GB" kern="0" dirty="0"/>
              <a:t> de </a:t>
            </a:r>
            <a:r>
              <a:rPr lang="en-GB" kern="0" dirty="0" err="1"/>
              <a:t>transductores</a:t>
            </a:r>
            <a:endParaRPr lang="en-GB" kern="0" dirty="0"/>
          </a:p>
        </p:txBody>
      </p:sp>
      <p:sp>
        <p:nvSpPr>
          <p:cNvPr id="8" name="Title 1">
            <a:extLst>
              <a:ext uri="{FF2B5EF4-FFF2-40B4-BE49-F238E27FC236}">
                <a16:creationId xmlns:a16="http://schemas.microsoft.com/office/drawing/2014/main" id="{F2535549-776A-4B20-8350-D58C621BAE68}"/>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Transductores</a:t>
            </a:r>
            <a:endParaRPr lang="en-GB" kern="0" dirty="0"/>
          </a:p>
        </p:txBody>
      </p:sp>
    </p:spTree>
    <p:extLst>
      <p:ext uri="{BB962C8B-B14F-4D97-AF65-F5344CB8AC3E}">
        <p14:creationId xmlns:p14="http://schemas.microsoft.com/office/powerpoint/2010/main" val="2753783073"/>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3664" y="1413603"/>
            <a:ext cx="7327900" cy="2701197"/>
          </a:xfrm>
        </p:spPr>
        <p:txBody>
          <a:bodyPr/>
          <a:lstStyle/>
          <a:p>
            <a:r>
              <a:rPr lang="es-MX" sz="1600" noProof="0" dirty="0"/>
              <a:t>Longitudes desde 25mm hasta 1000mm, o mayores</a:t>
            </a:r>
          </a:p>
          <a:p>
            <a:r>
              <a:rPr lang="es-MX" sz="1600" noProof="0" dirty="0"/>
              <a:t>Longitudes típicas</a:t>
            </a:r>
          </a:p>
          <a:p>
            <a:pPr lvl="1"/>
            <a:r>
              <a:rPr lang="es-MX" sz="1400" noProof="0" dirty="0"/>
              <a:t>25-50 mm:	interruptores en vacío (Media Tensión)</a:t>
            </a:r>
          </a:p>
          <a:p>
            <a:pPr lvl="1"/>
            <a:r>
              <a:rPr lang="es-MX" sz="1400" noProof="0" dirty="0"/>
              <a:t>200-300 mm: 	interruptores en SF</a:t>
            </a:r>
            <a:r>
              <a:rPr lang="es-MX" sz="1400" baseline="-25000" noProof="0" dirty="0"/>
              <a:t>6</a:t>
            </a:r>
            <a:r>
              <a:rPr lang="es-MX" sz="1400" noProof="0" dirty="0"/>
              <a:t> de tanque muerto</a:t>
            </a:r>
          </a:p>
          <a:p>
            <a:pPr lvl="1"/>
            <a:r>
              <a:rPr lang="es-MX" sz="1400" noProof="0" dirty="0"/>
              <a:t>500-600 mm: 	interruptores de volumen de aceite</a:t>
            </a:r>
          </a:p>
          <a:p>
            <a:r>
              <a:rPr lang="es-MX" sz="1600" noProof="0" dirty="0"/>
              <a:t>Algunos </a:t>
            </a:r>
            <a:r>
              <a:rPr lang="es-MX" sz="1600" dirty="0" smtClean="0"/>
              <a:t>interruptores</a:t>
            </a:r>
            <a:r>
              <a:rPr lang="es-MX" sz="1600" noProof="0" dirty="0" smtClean="0"/>
              <a:t> </a:t>
            </a:r>
            <a:r>
              <a:rPr lang="es-MX" sz="1600" noProof="0" dirty="0"/>
              <a:t>requieren transductores con diseños específicos, por ejemplo:</a:t>
            </a:r>
          </a:p>
          <a:p>
            <a:pPr lvl="1"/>
            <a:r>
              <a:rPr lang="es-MX" sz="1400" noProof="0" dirty="0"/>
              <a:t>ABB AHMA</a:t>
            </a:r>
          </a:p>
          <a:p>
            <a:pPr lvl="1"/>
            <a:r>
              <a:rPr lang="es-MX" sz="1400" noProof="0" dirty="0"/>
              <a:t>ABB HMB</a:t>
            </a:r>
          </a:p>
        </p:txBody>
      </p:sp>
      <p:sp>
        <p:nvSpPr>
          <p:cNvPr id="8" name="Content Placeholder 2">
            <a:extLst>
              <a:ext uri="{FF2B5EF4-FFF2-40B4-BE49-F238E27FC236}">
                <a16:creationId xmlns:a16="http://schemas.microsoft.com/office/drawing/2014/main" id="{0C894CBE-AC1C-40A3-B858-93B48EDF8403}"/>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Transductores</a:t>
            </a:r>
            <a:r>
              <a:rPr lang="en-GB" kern="0" dirty="0"/>
              <a:t> - </a:t>
            </a:r>
            <a:r>
              <a:rPr lang="en-GB" kern="0" dirty="0" err="1"/>
              <a:t>Lineales</a:t>
            </a:r>
            <a:endParaRPr lang="en-GB" kern="0" dirty="0"/>
          </a:p>
        </p:txBody>
      </p:sp>
      <p:sp>
        <p:nvSpPr>
          <p:cNvPr id="9" name="Title 1">
            <a:extLst>
              <a:ext uri="{FF2B5EF4-FFF2-40B4-BE49-F238E27FC236}">
                <a16:creationId xmlns:a16="http://schemas.microsoft.com/office/drawing/2014/main" id="{0E86F625-36F2-47C6-AD1E-4B431E28B1CC}"/>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Transductores</a:t>
            </a:r>
            <a:endParaRPr lang="en-GB" kern="0" dirty="0"/>
          </a:p>
        </p:txBody>
      </p:sp>
    </p:spTree>
    <p:extLst>
      <p:ext uri="{BB962C8B-B14F-4D97-AF65-F5344CB8AC3E}">
        <p14:creationId xmlns:p14="http://schemas.microsoft.com/office/powerpoint/2010/main" val="1365127534"/>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3038" y="1392342"/>
            <a:ext cx="7327900" cy="3312794"/>
          </a:xfrm>
        </p:spPr>
        <p:txBody>
          <a:bodyPr>
            <a:noAutofit/>
          </a:bodyPr>
          <a:lstStyle/>
          <a:p>
            <a:r>
              <a:rPr lang="es-MX" sz="1600" u="sng" noProof="0" dirty="0"/>
              <a:t>Conexión directa </a:t>
            </a:r>
            <a:r>
              <a:rPr lang="es-MX" sz="1600" noProof="0" dirty="0"/>
              <a:t>al contacto móvil o a la biela de operación (con movimiento lineal)</a:t>
            </a:r>
          </a:p>
          <a:p>
            <a:pPr lvl="1"/>
            <a:r>
              <a:rPr lang="es-MX" sz="1400" noProof="0" dirty="0"/>
              <a:t>Mayoría de interruptores de volumen de aceite</a:t>
            </a:r>
          </a:p>
          <a:p>
            <a:pPr lvl="1"/>
            <a:r>
              <a:rPr lang="es-MX" sz="1400" noProof="0" dirty="0"/>
              <a:t>Mayoría de interruptores de volumen mínimo de aceite</a:t>
            </a:r>
          </a:p>
          <a:p>
            <a:pPr lvl="1"/>
            <a:r>
              <a:rPr lang="es-MX" sz="1400" noProof="0" dirty="0"/>
              <a:t>Algunos interruptores en SF6 de tanque muerto</a:t>
            </a:r>
          </a:p>
          <a:p>
            <a:pPr lvl="1"/>
            <a:r>
              <a:rPr lang="es-MX" sz="1400" noProof="0" dirty="0"/>
              <a:t>La mayoría de los interruptores en vacío</a:t>
            </a:r>
          </a:p>
          <a:p>
            <a:r>
              <a:rPr lang="es-MX" sz="1600" u="sng" dirty="0"/>
              <a:t>Conexión directa </a:t>
            </a:r>
            <a:r>
              <a:rPr lang="es-MX" sz="1600" noProof="0" dirty="0"/>
              <a:t>al contacto móvil; movimiento angular</a:t>
            </a:r>
          </a:p>
          <a:p>
            <a:pPr lvl="1"/>
            <a:r>
              <a:rPr lang="es-MX" sz="1400" noProof="0" dirty="0"/>
              <a:t>Westinghouse SFA (el gas debe ser extraído) </a:t>
            </a:r>
          </a:p>
          <a:p>
            <a:r>
              <a:rPr lang="es-MX" sz="1600" u="sng" dirty="0"/>
              <a:t>Conexión indirecta </a:t>
            </a:r>
            <a:r>
              <a:rPr lang="es-MX" sz="1600" noProof="0" dirty="0"/>
              <a:t>con movimiento lineal, por ejemplo, en la biela de operación del mecanismo</a:t>
            </a:r>
          </a:p>
          <a:p>
            <a:r>
              <a:rPr lang="es-MX" sz="1600" u="sng" dirty="0"/>
              <a:t>Conexión indirecta </a:t>
            </a:r>
            <a:r>
              <a:rPr lang="es-MX" sz="1600" noProof="0" dirty="0"/>
              <a:t>con movimiento angular, por ejemplo, en un el engranaje entre la biela de operación y el acoplamiento de los contactos. </a:t>
            </a:r>
          </a:p>
        </p:txBody>
      </p:sp>
      <p:sp>
        <p:nvSpPr>
          <p:cNvPr id="7" name="Content Placeholder 2">
            <a:extLst>
              <a:ext uri="{FF2B5EF4-FFF2-40B4-BE49-F238E27FC236}">
                <a16:creationId xmlns:a16="http://schemas.microsoft.com/office/drawing/2014/main" id="{BFCFAAF5-A94E-4CD2-8297-3113B001EB66}"/>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Conexión</a:t>
            </a:r>
            <a:r>
              <a:rPr lang="en-GB" kern="0" dirty="0"/>
              <a:t> de </a:t>
            </a:r>
            <a:r>
              <a:rPr lang="en-GB" kern="0" dirty="0" err="1"/>
              <a:t>transductores</a:t>
            </a:r>
            <a:endParaRPr lang="en-GB" kern="0" dirty="0"/>
          </a:p>
        </p:txBody>
      </p:sp>
      <p:sp>
        <p:nvSpPr>
          <p:cNvPr id="8" name="Title 1">
            <a:extLst>
              <a:ext uri="{FF2B5EF4-FFF2-40B4-BE49-F238E27FC236}">
                <a16:creationId xmlns:a16="http://schemas.microsoft.com/office/drawing/2014/main" id="{F7B87F58-2A93-472B-B363-985EA93C155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Transductores</a:t>
            </a:r>
            <a:endParaRPr lang="en-GB" kern="0" dirty="0"/>
          </a:p>
        </p:txBody>
      </p:sp>
    </p:spTree>
    <p:extLst>
      <p:ext uri="{BB962C8B-B14F-4D97-AF65-F5344CB8AC3E}">
        <p14:creationId xmlns:p14="http://schemas.microsoft.com/office/powerpoint/2010/main" val="2840133663"/>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556299587"/>
              </p:ext>
            </p:extLst>
          </p:nvPr>
        </p:nvGraphicFramePr>
        <p:xfrm>
          <a:off x="2643394" y="1632665"/>
          <a:ext cx="4084527" cy="23651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2">
            <a:extLst>
              <a:ext uri="{FF2B5EF4-FFF2-40B4-BE49-F238E27FC236}">
                <a16:creationId xmlns:a16="http://schemas.microsoft.com/office/drawing/2014/main" id="{BFD56A69-EAA7-4C86-B834-D1DC40B60140}"/>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Factores</a:t>
            </a:r>
            <a:r>
              <a:rPr lang="en-GB" kern="0" dirty="0"/>
              <a:t> y </a:t>
            </a:r>
            <a:r>
              <a:rPr lang="en-GB" kern="0" dirty="0" err="1"/>
              <a:t>tablas</a:t>
            </a:r>
            <a:r>
              <a:rPr lang="en-GB" kern="0" dirty="0"/>
              <a:t> de </a:t>
            </a:r>
            <a:r>
              <a:rPr lang="en-GB" kern="0" dirty="0" err="1"/>
              <a:t>conversión</a:t>
            </a:r>
            <a:endParaRPr lang="en-GB" kern="0" dirty="0"/>
          </a:p>
        </p:txBody>
      </p:sp>
      <p:sp>
        <p:nvSpPr>
          <p:cNvPr id="8" name="Title 1">
            <a:extLst>
              <a:ext uri="{FF2B5EF4-FFF2-40B4-BE49-F238E27FC236}">
                <a16:creationId xmlns:a16="http://schemas.microsoft.com/office/drawing/2014/main" id="{1D2C5C64-BC2B-4FFB-A86C-03D80235FB8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Transductores</a:t>
            </a:r>
            <a:endParaRPr lang="en-GB" kern="0" dirty="0"/>
          </a:p>
        </p:txBody>
      </p:sp>
    </p:spTree>
    <p:extLst>
      <p:ext uri="{BB962C8B-B14F-4D97-AF65-F5344CB8AC3E}">
        <p14:creationId xmlns:p14="http://schemas.microsoft.com/office/powerpoint/2010/main" val="1296883773"/>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BFD56A69-EAA7-4C86-B834-D1DC40B60140}"/>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Factores</a:t>
            </a:r>
            <a:r>
              <a:rPr lang="en-GB" kern="0" dirty="0"/>
              <a:t> y </a:t>
            </a:r>
            <a:r>
              <a:rPr lang="en-GB" kern="0" dirty="0" err="1"/>
              <a:t>tablas</a:t>
            </a:r>
            <a:r>
              <a:rPr lang="en-GB" kern="0" dirty="0"/>
              <a:t> de </a:t>
            </a:r>
            <a:r>
              <a:rPr lang="en-GB" kern="0" dirty="0" err="1"/>
              <a:t>conversión</a:t>
            </a:r>
            <a:endParaRPr lang="en-GB" kern="0" dirty="0"/>
          </a:p>
        </p:txBody>
      </p:sp>
      <p:sp>
        <p:nvSpPr>
          <p:cNvPr id="8" name="Title 1">
            <a:extLst>
              <a:ext uri="{FF2B5EF4-FFF2-40B4-BE49-F238E27FC236}">
                <a16:creationId xmlns:a16="http://schemas.microsoft.com/office/drawing/2014/main" id="{1D2C5C64-BC2B-4FFB-A86C-03D80235FB8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Transductores</a:t>
            </a:r>
            <a:endParaRPr lang="en-GB" kern="0" dirty="0"/>
          </a:p>
        </p:txBody>
      </p:sp>
      <p:grpSp>
        <p:nvGrpSpPr>
          <p:cNvPr id="2" name="Grupo 1"/>
          <p:cNvGrpSpPr/>
          <p:nvPr/>
        </p:nvGrpSpPr>
        <p:grpSpPr>
          <a:xfrm>
            <a:off x="4703163" y="1507492"/>
            <a:ext cx="1408610" cy="1435463"/>
            <a:chOff x="4671633" y="1360352"/>
            <a:chExt cx="1408610" cy="1435463"/>
          </a:xfrm>
        </p:grpSpPr>
        <p:cxnSp>
          <p:nvCxnSpPr>
            <p:cNvPr id="19" name="Conector recto de flecha 18"/>
            <p:cNvCxnSpPr/>
            <p:nvPr/>
          </p:nvCxnSpPr>
          <p:spPr bwMode="auto">
            <a:xfrm rot="16200000">
              <a:off x="4333041" y="2001179"/>
              <a:ext cx="1107659"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Conector recto de flecha 19"/>
            <p:cNvCxnSpPr/>
            <p:nvPr/>
          </p:nvCxnSpPr>
          <p:spPr bwMode="auto">
            <a:xfrm>
              <a:off x="4886869" y="2563462"/>
              <a:ext cx="1089411"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Conector recto 21"/>
            <p:cNvCxnSpPr/>
            <p:nvPr/>
          </p:nvCxnSpPr>
          <p:spPr bwMode="auto">
            <a:xfrm flipV="1">
              <a:off x="4886865" y="1925080"/>
              <a:ext cx="952207" cy="629926"/>
            </a:xfrm>
            <a:prstGeom prst="line">
              <a:avLst/>
            </a:prstGeom>
            <a:solidFill>
              <a:schemeClr val="accent1"/>
            </a:solidFill>
            <a:ln w="127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CuadroTexto 27"/>
            <p:cNvSpPr txBox="1"/>
            <p:nvPr/>
          </p:nvSpPr>
          <p:spPr>
            <a:xfrm>
              <a:off x="5013435" y="2580371"/>
              <a:ext cx="1066808" cy="215444"/>
            </a:xfrm>
            <a:prstGeom prst="rect">
              <a:avLst/>
            </a:prstGeom>
            <a:noFill/>
          </p:spPr>
          <p:txBody>
            <a:bodyPr wrap="square" rtlCol="0">
              <a:spAutoFit/>
            </a:bodyPr>
            <a:lstStyle/>
            <a:p>
              <a:r>
                <a:rPr lang="es-CO" sz="800" dirty="0" smtClean="0"/>
                <a:t>Transductor (mm)</a:t>
              </a:r>
              <a:endParaRPr lang="es-CO" sz="800" dirty="0"/>
            </a:p>
          </p:txBody>
        </p:sp>
        <p:sp>
          <p:nvSpPr>
            <p:cNvPr id="29" name="CuadroTexto 28"/>
            <p:cNvSpPr txBox="1"/>
            <p:nvPr/>
          </p:nvSpPr>
          <p:spPr>
            <a:xfrm rot="16200000">
              <a:off x="4324252" y="1707733"/>
              <a:ext cx="910206" cy="215444"/>
            </a:xfrm>
            <a:prstGeom prst="rect">
              <a:avLst/>
            </a:prstGeom>
            <a:noFill/>
          </p:spPr>
          <p:txBody>
            <a:bodyPr wrap="square" rtlCol="0">
              <a:spAutoFit/>
            </a:bodyPr>
            <a:lstStyle/>
            <a:p>
              <a:r>
                <a:rPr lang="es-CO" sz="800" dirty="0" smtClean="0"/>
                <a:t>Contactos (mm)</a:t>
              </a:r>
              <a:endParaRPr lang="es-CO" sz="800" dirty="0"/>
            </a:p>
          </p:txBody>
        </p:sp>
      </p:grpSp>
      <p:sp>
        <p:nvSpPr>
          <p:cNvPr id="43" name="Content Placeholder 2"/>
          <p:cNvSpPr txBox="1">
            <a:spLocks/>
          </p:cNvSpPr>
          <p:nvPr/>
        </p:nvSpPr>
        <p:spPr>
          <a:xfrm>
            <a:off x="199695" y="1224176"/>
            <a:ext cx="4430110" cy="3232210"/>
          </a:xfrm>
          <a:prstGeom prst="rect">
            <a:avLst/>
          </a:prstGeom>
        </p:spPr>
        <p:txBody>
          <a:bodyPr>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sz="1600" kern="0" dirty="0" smtClean="0"/>
              <a:t>Factor de conversión</a:t>
            </a:r>
          </a:p>
          <a:p>
            <a:pPr lvl="1"/>
            <a:r>
              <a:rPr lang="es-ES" sz="1400" kern="0" dirty="0"/>
              <a:t>Constante que relaciona el </a:t>
            </a:r>
            <a:r>
              <a:rPr lang="es-ES" sz="1400" kern="0" dirty="0" smtClean="0"/>
              <a:t>desplazamiento de los contactos principales y el desplazamiento del transductor. </a:t>
            </a:r>
            <a:r>
              <a:rPr lang="es-ES" sz="1400" kern="0" dirty="0"/>
              <a:t>Esta relación se puede expresar en: mm/mm, °/° </a:t>
            </a:r>
            <a:r>
              <a:rPr lang="es-ES" sz="1400" kern="0" dirty="0" err="1"/>
              <a:t>ó</a:t>
            </a:r>
            <a:r>
              <a:rPr lang="es-ES" sz="1400" kern="0" dirty="0"/>
              <a:t> mm/°. El factor de conversión es igual a "1" cuando la conexión es directa y diferente de 1 cuando la conexión es indirecta</a:t>
            </a:r>
            <a:r>
              <a:rPr lang="es-ES" sz="1400" kern="0" dirty="0" smtClean="0"/>
              <a:t>.</a:t>
            </a:r>
          </a:p>
          <a:p>
            <a:pPr marL="549275" lvl="1" indent="0">
              <a:buNone/>
            </a:pPr>
            <a:endParaRPr lang="es-ES" sz="1400" kern="0" dirty="0" smtClean="0"/>
          </a:p>
          <a:p>
            <a:pPr lvl="1"/>
            <a:r>
              <a:rPr lang="es-ES" sz="1400" u="sng" kern="0" dirty="0" smtClean="0"/>
              <a:t>Ejemplo</a:t>
            </a:r>
            <a:r>
              <a:rPr lang="es-ES" sz="1400" kern="0" dirty="0" smtClean="0"/>
              <a:t>: Desplazamiento Nominal: 80 mm y Desplazamiento Transductor: 60 </a:t>
            </a:r>
            <a:r>
              <a:rPr lang="es-ES" sz="1400" kern="0" dirty="0" err="1" smtClean="0"/>
              <a:t>mm.</a:t>
            </a:r>
            <a:r>
              <a:rPr lang="es-ES" sz="1400" kern="0" dirty="0" smtClean="0"/>
              <a:t> </a:t>
            </a:r>
          </a:p>
          <a:p>
            <a:pPr marL="549275" lvl="1" indent="0">
              <a:buNone/>
            </a:pPr>
            <a:r>
              <a:rPr lang="es-ES" sz="1400" b="1" kern="0" dirty="0" smtClean="0"/>
              <a:t>   Factor de </a:t>
            </a:r>
            <a:r>
              <a:rPr lang="es-ES" sz="1400" b="1" kern="0" dirty="0" err="1" smtClean="0"/>
              <a:t>Conv</a:t>
            </a:r>
            <a:r>
              <a:rPr lang="es-ES" sz="1400" b="1" kern="0" dirty="0" smtClean="0"/>
              <a:t>. = 80 mm / 60 mm = 1,33</a:t>
            </a:r>
            <a:r>
              <a:rPr lang="es-ES" sz="1400" kern="0" dirty="0" smtClean="0"/>
              <a:t> </a:t>
            </a:r>
          </a:p>
          <a:p>
            <a:pPr marL="549275" lvl="1" indent="0">
              <a:buNone/>
            </a:pPr>
            <a:endParaRPr lang="es-ES" sz="1400" kern="0" dirty="0" smtClean="0"/>
          </a:p>
          <a:p>
            <a:pPr lvl="1"/>
            <a:endParaRPr lang="es-ES" sz="1400" kern="0" dirty="0" smtClean="0"/>
          </a:p>
          <a:p>
            <a:pPr marL="0" indent="0">
              <a:buFont typeface="Wingdings" pitchFamily="2" charset="2"/>
              <a:buNone/>
            </a:pPr>
            <a:endParaRPr lang="es-MX" sz="1600" kern="0" dirty="0" smtClean="0"/>
          </a:p>
        </p:txBody>
      </p:sp>
      <p:cxnSp>
        <p:nvCxnSpPr>
          <p:cNvPr id="25" name="Conector recto de flecha 24"/>
          <p:cNvCxnSpPr/>
          <p:nvPr/>
        </p:nvCxnSpPr>
        <p:spPr bwMode="auto">
          <a:xfrm rot="16200000">
            <a:off x="4708616" y="4120057"/>
            <a:ext cx="1376855"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Conector recto de flecha 25"/>
          <p:cNvCxnSpPr/>
          <p:nvPr/>
        </p:nvCxnSpPr>
        <p:spPr bwMode="auto">
          <a:xfrm>
            <a:off x="5397041" y="4818992"/>
            <a:ext cx="1376855"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Conector recto 26"/>
          <p:cNvCxnSpPr/>
          <p:nvPr/>
        </p:nvCxnSpPr>
        <p:spPr bwMode="auto">
          <a:xfrm flipV="1">
            <a:off x="5397037" y="3934048"/>
            <a:ext cx="719983" cy="874434"/>
          </a:xfrm>
          <a:prstGeom prst="line">
            <a:avLst/>
          </a:prstGeom>
          <a:solidFill>
            <a:schemeClr val="accent1"/>
          </a:solidFill>
          <a:ln w="127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CuadroTexto 43"/>
          <p:cNvSpPr txBox="1"/>
          <p:nvPr/>
        </p:nvSpPr>
        <p:spPr>
          <a:xfrm>
            <a:off x="6300925" y="4840009"/>
            <a:ext cx="1045794" cy="215444"/>
          </a:xfrm>
          <a:prstGeom prst="rect">
            <a:avLst/>
          </a:prstGeom>
          <a:noFill/>
        </p:spPr>
        <p:txBody>
          <a:bodyPr wrap="square" rtlCol="0">
            <a:spAutoFit/>
          </a:bodyPr>
          <a:lstStyle/>
          <a:p>
            <a:r>
              <a:rPr lang="es-CO" sz="800" dirty="0" smtClean="0"/>
              <a:t>Transductor (mm)</a:t>
            </a:r>
            <a:endParaRPr lang="es-CO" sz="800" dirty="0"/>
          </a:p>
        </p:txBody>
      </p:sp>
      <p:sp>
        <p:nvSpPr>
          <p:cNvPr id="45" name="CuadroTexto 44"/>
          <p:cNvSpPr txBox="1"/>
          <p:nvPr/>
        </p:nvSpPr>
        <p:spPr>
          <a:xfrm rot="16200000">
            <a:off x="4697918" y="3678412"/>
            <a:ext cx="925289" cy="215444"/>
          </a:xfrm>
          <a:prstGeom prst="rect">
            <a:avLst/>
          </a:prstGeom>
          <a:noFill/>
        </p:spPr>
        <p:txBody>
          <a:bodyPr wrap="square" rtlCol="0">
            <a:spAutoFit/>
          </a:bodyPr>
          <a:lstStyle/>
          <a:p>
            <a:r>
              <a:rPr lang="es-CO" sz="800" dirty="0" smtClean="0"/>
              <a:t>Contactos (mm)</a:t>
            </a:r>
            <a:endParaRPr lang="es-CO" sz="800" dirty="0"/>
          </a:p>
        </p:txBody>
      </p:sp>
      <p:grpSp>
        <p:nvGrpSpPr>
          <p:cNvPr id="46" name="Grupo 45"/>
          <p:cNvGrpSpPr/>
          <p:nvPr/>
        </p:nvGrpSpPr>
        <p:grpSpPr>
          <a:xfrm>
            <a:off x="6179861" y="1512747"/>
            <a:ext cx="1408610" cy="1435463"/>
            <a:chOff x="4671633" y="1360352"/>
            <a:chExt cx="1408610" cy="1435463"/>
          </a:xfrm>
        </p:grpSpPr>
        <p:cxnSp>
          <p:nvCxnSpPr>
            <p:cNvPr id="47" name="Conector recto de flecha 46"/>
            <p:cNvCxnSpPr/>
            <p:nvPr/>
          </p:nvCxnSpPr>
          <p:spPr bwMode="auto">
            <a:xfrm rot="16200000">
              <a:off x="4333041" y="2001179"/>
              <a:ext cx="1107659"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Conector recto de flecha 47"/>
            <p:cNvCxnSpPr/>
            <p:nvPr/>
          </p:nvCxnSpPr>
          <p:spPr bwMode="auto">
            <a:xfrm>
              <a:off x="4886869" y="2563462"/>
              <a:ext cx="1089411"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Conector recto 48"/>
            <p:cNvCxnSpPr/>
            <p:nvPr/>
          </p:nvCxnSpPr>
          <p:spPr bwMode="auto">
            <a:xfrm flipV="1">
              <a:off x="4886865" y="1925080"/>
              <a:ext cx="952207" cy="629926"/>
            </a:xfrm>
            <a:prstGeom prst="line">
              <a:avLst/>
            </a:prstGeom>
            <a:solidFill>
              <a:schemeClr val="accent1"/>
            </a:solidFill>
            <a:ln w="127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CuadroTexto 49"/>
            <p:cNvSpPr txBox="1"/>
            <p:nvPr/>
          </p:nvSpPr>
          <p:spPr>
            <a:xfrm>
              <a:off x="5013435" y="2580371"/>
              <a:ext cx="1066808" cy="215444"/>
            </a:xfrm>
            <a:prstGeom prst="rect">
              <a:avLst/>
            </a:prstGeom>
            <a:noFill/>
          </p:spPr>
          <p:txBody>
            <a:bodyPr wrap="square" rtlCol="0">
              <a:spAutoFit/>
            </a:bodyPr>
            <a:lstStyle/>
            <a:p>
              <a:r>
                <a:rPr lang="es-CO" sz="800" dirty="0" smtClean="0"/>
                <a:t>Transductor (°)</a:t>
              </a:r>
              <a:endParaRPr lang="es-CO" sz="800" dirty="0"/>
            </a:p>
          </p:txBody>
        </p:sp>
        <p:sp>
          <p:nvSpPr>
            <p:cNvPr id="51" name="CuadroTexto 50"/>
            <p:cNvSpPr txBox="1"/>
            <p:nvPr/>
          </p:nvSpPr>
          <p:spPr>
            <a:xfrm rot="16200000">
              <a:off x="4324252" y="1707733"/>
              <a:ext cx="910206" cy="215444"/>
            </a:xfrm>
            <a:prstGeom prst="rect">
              <a:avLst/>
            </a:prstGeom>
            <a:noFill/>
          </p:spPr>
          <p:txBody>
            <a:bodyPr wrap="square" rtlCol="0">
              <a:spAutoFit/>
            </a:bodyPr>
            <a:lstStyle/>
            <a:p>
              <a:r>
                <a:rPr lang="es-CO" sz="800" dirty="0" smtClean="0"/>
                <a:t>Contactos (°)</a:t>
              </a:r>
              <a:endParaRPr lang="es-CO" sz="800" dirty="0"/>
            </a:p>
          </p:txBody>
        </p:sp>
      </p:grpSp>
      <p:grpSp>
        <p:nvGrpSpPr>
          <p:cNvPr id="52" name="Grupo 51"/>
          <p:cNvGrpSpPr/>
          <p:nvPr/>
        </p:nvGrpSpPr>
        <p:grpSpPr>
          <a:xfrm>
            <a:off x="7604007" y="1507493"/>
            <a:ext cx="1408610" cy="1435463"/>
            <a:chOff x="4671633" y="1360352"/>
            <a:chExt cx="1408610" cy="1435463"/>
          </a:xfrm>
        </p:grpSpPr>
        <p:cxnSp>
          <p:nvCxnSpPr>
            <p:cNvPr id="53" name="Conector recto de flecha 52"/>
            <p:cNvCxnSpPr/>
            <p:nvPr/>
          </p:nvCxnSpPr>
          <p:spPr bwMode="auto">
            <a:xfrm rot="16200000">
              <a:off x="4333041" y="2001179"/>
              <a:ext cx="1107659"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Conector recto de flecha 53"/>
            <p:cNvCxnSpPr/>
            <p:nvPr/>
          </p:nvCxnSpPr>
          <p:spPr bwMode="auto">
            <a:xfrm>
              <a:off x="4886869" y="2563462"/>
              <a:ext cx="1089411"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Conector recto 54"/>
            <p:cNvCxnSpPr/>
            <p:nvPr/>
          </p:nvCxnSpPr>
          <p:spPr bwMode="auto">
            <a:xfrm flipV="1">
              <a:off x="4886865" y="1925080"/>
              <a:ext cx="952207" cy="629926"/>
            </a:xfrm>
            <a:prstGeom prst="line">
              <a:avLst/>
            </a:prstGeom>
            <a:solidFill>
              <a:schemeClr val="accent1"/>
            </a:solidFill>
            <a:ln w="127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6" name="CuadroTexto 55"/>
            <p:cNvSpPr txBox="1"/>
            <p:nvPr/>
          </p:nvSpPr>
          <p:spPr>
            <a:xfrm>
              <a:off x="5013435" y="2580371"/>
              <a:ext cx="1066808" cy="215444"/>
            </a:xfrm>
            <a:prstGeom prst="rect">
              <a:avLst/>
            </a:prstGeom>
            <a:noFill/>
          </p:spPr>
          <p:txBody>
            <a:bodyPr wrap="square" rtlCol="0">
              <a:spAutoFit/>
            </a:bodyPr>
            <a:lstStyle/>
            <a:p>
              <a:r>
                <a:rPr lang="es-CO" sz="800" dirty="0" smtClean="0"/>
                <a:t>Transductor (°)</a:t>
              </a:r>
              <a:endParaRPr lang="es-CO" sz="800" dirty="0"/>
            </a:p>
          </p:txBody>
        </p:sp>
        <p:sp>
          <p:nvSpPr>
            <p:cNvPr id="57" name="CuadroTexto 56"/>
            <p:cNvSpPr txBox="1"/>
            <p:nvPr/>
          </p:nvSpPr>
          <p:spPr>
            <a:xfrm rot="16200000">
              <a:off x="4324252" y="1707733"/>
              <a:ext cx="910206" cy="215444"/>
            </a:xfrm>
            <a:prstGeom prst="rect">
              <a:avLst/>
            </a:prstGeom>
            <a:noFill/>
          </p:spPr>
          <p:txBody>
            <a:bodyPr wrap="square" rtlCol="0">
              <a:spAutoFit/>
            </a:bodyPr>
            <a:lstStyle/>
            <a:p>
              <a:r>
                <a:rPr lang="es-CO" sz="800" dirty="0" smtClean="0"/>
                <a:t>Contactos (mm)</a:t>
              </a:r>
              <a:endParaRPr lang="es-CO" sz="800" dirty="0"/>
            </a:p>
          </p:txBody>
        </p:sp>
      </p:grpSp>
      <p:cxnSp>
        <p:nvCxnSpPr>
          <p:cNvPr id="5" name="Conector recto 4"/>
          <p:cNvCxnSpPr/>
          <p:nvPr/>
        </p:nvCxnSpPr>
        <p:spPr bwMode="auto">
          <a:xfrm>
            <a:off x="105103" y="3323489"/>
            <a:ext cx="8907514" cy="0"/>
          </a:xfrm>
          <a:prstGeom prst="line">
            <a:avLst/>
          </a:prstGeom>
          <a:solidFill>
            <a:schemeClr val="accent1"/>
          </a:solidFill>
          <a:ln w="12700" cap="flat" cmpd="sng" algn="ctr">
            <a:solidFill>
              <a:schemeClr val="tx1"/>
            </a:solidFill>
            <a:prstDash val="lgDashDot"/>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Conector recto 57"/>
          <p:cNvCxnSpPr/>
          <p:nvPr/>
        </p:nvCxnSpPr>
        <p:spPr bwMode="auto">
          <a:xfrm flipV="1">
            <a:off x="6117020" y="3922651"/>
            <a:ext cx="5257" cy="896341"/>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Conector recto 59"/>
          <p:cNvCxnSpPr/>
          <p:nvPr/>
        </p:nvCxnSpPr>
        <p:spPr bwMode="auto">
          <a:xfrm flipH="1" flipV="1">
            <a:off x="5382449" y="3921507"/>
            <a:ext cx="734571" cy="1144"/>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 name="CuadroTexto 60"/>
          <p:cNvSpPr txBox="1"/>
          <p:nvPr/>
        </p:nvSpPr>
        <p:spPr>
          <a:xfrm>
            <a:off x="5959356" y="4824253"/>
            <a:ext cx="320580" cy="215444"/>
          </a:xfrm>
          <a:prstGeom prst="rect">
            <a:avLst/>
          </a:prstGeom>
          <a:noFill/>
        </p:spPr>
        <p:txBody>
          <a:bodyPr wrap="square" rtlCol="0">
            <a:spAutoFit/>
          </a:bodyPr>
          <a:lstStyle/>
          <a:p>
            <a:r>
              <a:rPr lang="es-CO" sz="800" dirty="0" smtClean="0"/>
              <a:t>60</a:t>
            </a:r>
            <a:endParaRPr lang="es-CO" sz="800" dirty="0"/>
          </a:p>
        </p:txBody>
      </p:sp>
      <p:sp>
        <p:nvSpPr>
          <p:cNvPr id="62" name="CuadroTexto 61"/>
          <p:cNvSpPr txBox="1"/>
          <p:nvPr/>
        </p:nvSpPr>
        <p:spPr>
          <a:xfrm>
            <a:off x="5134298" y="3820514"/>
            <a:ext cx="320580" cy="215444"/>
          </a:xfrm>
          <a:prstGeom prst="rect">
            <a:avLst/>
          </a:prstGeom>
          <a:noFill/>
        </p:spPr>
        <p:txBody>
          <a:bodyPr wrap="square" rtlCol="0">
            <a:spAutoFit/>
          </a:bodyPr>
          <a:lstStyle/>
          <a:p>
            <a:r>
              <a:rPr lang="es-CO" sz="800" dirty="0" smtClean="0"/>
              <a:t>80</a:t>
            </a:r>
            <a:endParaRPr lang="es-CO" sz="800" dirty="0"/>
          </a:p>
        </p:txBody>
      </p:sp>
    </p:spTree>
    <p:extLst>
      <p:ext uri="{BB962C8B-B14F-4D97-AF65-F5344CB8AC3E}">
        <p14:creationId xmlns:p14="http://schemas.microsoft.com/office/powerpoint/2010/main" val="2878092465"/>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BFD56A69-EAA7-4C86-B834-D1DC40B60140}"/>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Factores</a:t>
            </a:r>
            <a:r>
              <a:rPr lang="en-GB" kern="0" dirty="0"/>
              <a:t> y </a:t>
            </a:r>
            <a:r>
              <a:rPr lang="en-GB" kern="0" dirty="0" err="1"/>
              <a:t>tablas</a:t>
            </a:r>
            <a:r>
              <a:rPr lang="en-GB" kern="0" dirty="0"/>
              <a:t> de </a:t>
            </a:r>
            <a:r>
              <a:rPr lang="en-GB" kern="0" dirty="0" err="1"/>
              <a:t>conversión</a:t>
            </a:r>
            <a:endParaRPr lang="en-GB" kern="0" dirty="0"/>
          </a:p>
        </p:txBody>
      </p:sp>
      <p:sp>
        <p:nvSpPr>
          <p:cNvPr id="8" name="Title 1">
            <a:extLst>
              <a:ext uri="{FF2B5EF4-FFF2-40B4-BE49-F238E27FC236}">
                <a16:creationId xmlns:a16="http://schemas.microsoft.com/office/drawing/2014/main" id="{1D2C5C64-BC2B-4FFB-A86C-03D80235FB8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Transductores</a:t>
            </a:r>
            <a:endParaRPr lang="en-GB" kern="0" dirty="0"/>
          </a:p>
        </p:txBody>
      </p:sp>
      <p:sp>
        <p:nvSpPr>
          <p:cNvPr id="43" name="Content Placeholder 2"/>
          <p:cNvSpPr txBox="1">
            <a:spLocks/>
          </p:cNvSpPr>
          <p:nvPr/>
        </p:nvSpPr>
        <p:spPr>
          <a:xfrm>
            <a:off x="136633" y="1276732"/>
            <a:ext cx="4761186" cy="1876381"/>
          </a:xfrm>
          <a:prstGeom prst="rect">
            <a:avLst/>
          </a:prstGeom>
        </p:spPr>
        <p:txBody>
          <a:bodyPr>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sz="1600" kern="0" dirty="0" smtClean="0"/>
              <a:t>Tabla de conversión</a:t>
            </a:r>
          </a:p>
          <a:p>
            <a:pPr lvl="1"/>
            <a:r>
              <a:rPr lang="es-ES" sz="1400" kern="0" dirty="0" smtClean="0"/>
              <a:t>Tabla que </a:t>
            </a:r>
            <a:r>
              <a:rPr lang="es-ES" sz="1400" kern="0" dirty="0"/>
              <a:t>relaciona el </a:t>
            </a:r>
            <a:r>
              <a:rPr lang="es-ES" sz="1400" kern="0" dirty="0" smtClean="0"/>
              <a:t>desplazamiento de los contactos principales y el desplazamiento del transductor</a:t>
            </a:r>
            <a:r>
              <a:rPr lang="es-ES" sz="1400" kern="0" dirty="0"/>
              <a:t>. Esta tabla se  define por tramos, es decir, para cada tramo del desplazamiento (transductor), le corresponde </a:t>
            </a:r>
            <a:r>
              <a:rPr lang="es-ES" sz="1400" kern="0" dirty="0" smtClean="0"/>
              <a:t>un factor de </a:t>
            </a:r>
            <a:r>
              <a:rPr lang="es-ES" sz="1400" kern="0" dirty="0"/>
              <a:t>conversión diferente. </a:t>
            </a:r>
            <a:r>
              <a:rPr lang="es-ES" sz="1400" kern="0" dirty="0" smtClean="0"/>
              <a:t>La relación </a:t>
            </a:r>
            <a:r>
              <a:rPr lang="es-ES" sz="1400" kern="0" dirty="0"/>
              <a:t>se expresa en mm</a:t>
            </a:r>
            <a:r>
              <a:rPr lang="es-ES" sz="1400" kern="0" dirty="0" smtClean="0"/>
              <a:t>/°.</a:t>
            </a:r>
          </a:p>
          <a:p>
            <a:pPr lvl="1"/>
            <a:endParaRPr lang="es-ES" sz="1400" kern="0" dirty="0" smtClean="0"/>
          </a:p>
          <a:p>
            <a:pPr lvl="1"/>
            <a:r>
              <a:rPr lang="es-ES" sz="1400" u="sng" kern="0" dirty="0" smtClean="0"/>
              <a:t>Ejemplo</a:t>
            </a:r>
            <a:r>
              <a:rPr lang="es-ES" sz="1400" kern="0" dirty="0" smtClean="0"/>
              <a:t>: Desplazamiento nominal: 95 mm</a:t>
            </a:r>
          </a:p>
          <a:p>
            <a:pPr marL="0" indent="0">
              <a:buFont typeface="Wingdings" pitchFamily="2" charset="2"/>
              <a:buNone/>
            </a:pPr>
            <a:endParaRPr lang="es-MX" sz="1600" kern="0" dirty="0" smtClean="0"/>
          </a:p>
        </p:txBody>
      </p:sp>
      <p:graphicFrame>
        <p:nvGraphicFramePr>
          <p:cNvPr id="85" name="Tabla 84"/>
          <p:cNvGraphicFramePr>
            <a:graphicFrameLocks noGrp="1"/>
          </p:cNvGraphicFramePr>
          <p:nvPr>
            <p:extLst>
              <p:ext uri="{D42A27DB-BD31-4B8C-83A1-F6EECF244321}">
                <p14:modId xmlns:p14="http://schemas.microsoft.com/office/powerpoint/2010/main" val="2705331679"/>
              </p:ext>
            </p:extLst>
          </p:nvPr>
        </p:nvGraphicFramePr>
        <p:xfrm>
          <a:off x="869706" y="3878319"/>
          <a:ext cx="2251866" cy="609600"/>
        </p:xfrm>
        <a:graphic>
          <a:graphicData uri="http://schemas.openxmlformats.org/drawingml/2006/table">
            <a:tbl>
              <a:tblPr firstRow="1" bandRow="1">
                <a:tableStyleId>{5C22544A-7EE6-4342-B048-85BDC9FD1C3A}</a:tableStyleId>
              </a:tblPr>
              <a:tblGrid>
                <a:gridCol w="509753">
                  <a:extLst>
                    <a:ext uri="{9D8B030D-6E8A-4147-A177-3AD203B41FA5}">
                      <a16:colId xmlns:a16="http://schemas.microsoft.com/office/drawing/2014/main" val="3488112273"/>
                    </a:ext>
                  </a:extLst>
                </a:gridCol>
                <a:gridCol w="509753">
                  <a:extLst>
                    <a:ext uri="{9D8B030D-6E8A-4147-A177-3AD203B41FA5}">
                      <a16:colId xmlns:a16="http://schemas.microsoft.com/office/drawing/2014/main" val="1684015684"/>
                    </a:ext>
                  </a:extLst>
                </a:gridCol>
                <a:gridCol w="601739">
                  <a:extLst>
                    <a:ext uri="{9D8B030D-6E8A-4147-A177-3AD203B41FA5}">
                      <a16:colId xmlns:a16="http://schemas.microsoft.com/office/drawing/2014/main" val="302543426"/>
                    </a:ext>
                  </a:extLst>
                </a:gridCol>
                <a:gridCol w="630621">
                  <a:extLst>
                    <a:ext uri="{9D8B030D-6E8A-4147-A177-3AD203B41FA5}">
                      <a16:colId xmlns:a16="http://schemas.microsoft.com/office/drawing/2014/main" val="4140315267"/>
                    </a:ext>
                  </a:extLst>
                </a:gridCol>
              </a:tblGrid>
              <a:tr h="236408">
                <a:tc>
                  <a:txBody>
                    <a:bodyPr/>
                    <a:lstStyle/>
                    <a:p>
                      <a:pPr algn="ctr"/>
                      <a:r>
                        <a:rPr lang="es-CO" sz="1200" dirty="0" smtClean="0"/>
                        <a:t>mm</a:t>
                      </a:r>
                      <a:endParaRPr lang="es-CO" sz="1200" dirty="0"/>
                    </a:p>
                  </a:txBody>
                  <a:tcPr/>
                </a:tc>
                <a:tc>
                  <a:txBody>
                    <a:bodyPr/>
                    <a:lstStyle/>
                    <a:p>
                      <a:pPr algn="ctr"/>
                      <a:r>
                        <a:rPr lang="es-CO" sz="1200" dirty="0" smtClean="0"/>
                        <a:t>2</a:t>
                      </a:r>
                      <a:endParaRPr lang="es-CO" sz="1200" dirty="0"/>
                    </a:p>
                  </a:txBody>
                  <a:tcPr/>
                </a:tc>
                <a:tc>
                  <a:txBody>
                    <a:bodyPr/>
                    <a:lstStyle/>
                    <a:p>
                      <a:pPr algn="ctr"/>
                      <a:r>
                        <a:rPr lang="es-CO" sz="1200" dirty="0" smtClean="0"/>
                        <a:t>3</a:t>
                      </a:r>
                      <a:endParaRPr lang="es-CO" sz="1200" dirty="0"/>
                    </a:p>
                  </a:txBody>
                  <a:tcPr/>
                </a:tc>
                <a:tc>
                  <a:txBody>
                    <a:bodyPr/>
                    <a:lstStyle/>
                    <a:p>
                      <a:pPr algn="ctr"/>
                      <a:r>
                        <a:rPr lang="es-CO" sz="1200" dirty="0" smtClean="0"/>
                        <a:t>7</a:t>
                      </a:r>
                      <a:endParaRPr lang="es-CO" sz="1200" dirty="0"/>
                    </a:p>
                  </a:txBody>
                  <a:tcPr/>
                </a:tc>
                <a:extLst>
                  <a:ext uri="{0D108BD9-81ED-4DB2-BD59-A6C34878D82A}">
                    <a16:rowId xmlns:a16="http://schemas.microsoft.com/office/drawing/2014/main" val="2811458942"/>
                  </a:ext>
                </a:extLst>
              </a:tr>
              <a:tr h="331150">
                <a:tc>
                  <a:txBody>
                    <a:bodyPr/>
                    <a:lstStyle/>
                    <a:p>
                      <a:pPr algn="ctr"/>
                      <a:r>
                        <a:rPr lang="es-CO" sz="1600" dirty="0" smtClean="0"/>
                        <a:t>°</a:t>
                      </a:r>
                      <a:endParaRPr lang="es-CO" sz="1600" dirty="0"/>
                    </a:p>
                  </a:txBody>
                  <a:tcPr/>
                </a:tc>
                <a:tc>
                  <a:txBody>
                    <a:bodyPr/>
                    <a:lstStyle/>
                    <a:p>
                      <a:pPr algn="ctr"/>
                      <a:r>
                        <a:rPr lang="es-CO" sz="1200" dirty="0" smtClean="0"/>
                        <a:t>0-10</a:t>
                      </a:r>
                      <a:endParaRPr lang="es-CO" sz="1200" dirty="0"/>
                    </a:p>
                  </a:txBody>
                  <a:tcPr/>
                </a:tc>
                <a:tc>
                  <a:txBody>
                    <a:bodyPr/>
                    <a:lstStyle/>
                    <a:p>
                      <a:pPr algn="ctr"/>
                      <a:r>
                        <a:rPr lang="es-CO" sz="1200" dirty="0" smtClean="0"/>
                        <a:t>10-25</a:t>
                      </a:r>
                      <a:endParaRPr lang="es-CO" sz="1200" dirty="0"/>
                    </a:p>
                  </a:txBody>
                  <a:tcPr/>
                </a:tc>
                <a:tc>
                  <a:txBody>
                    <a:bodyPr/>
                    <a:lstStyle/>
                    <a:p>
                      <a:pPr algn="ctr"/>
                      <a:r>
                        <a:rPr lang="es-CO" sz="1200" dirty="0" smtClean="0"/>
                        <a:t>25-40</a:t>
                      </a:r>
                      <a:endParaRPr lang="es-CO" sz="1200" dirty="0"/>
                    </a:p>
                  </a:txBody>
                  <a:tcPr/>
                </a:tc>
                <a:extLst>
                  <a:ext uri="{0D108BD9-81ED-4DB2-BD59-A6C34878D82A}">
                    <a16:rowId xmlns:a16="http://schemas.microsoft.com/office/drawing/2014/main" val="2920404637"/>
                  </a:ext>
                </a:extLst>
              </a:tr>
            </a:tbl>
          </a:graphicData>
        </a:graphic>
      </p:graphicFrame>
      <p:grpSp>
        <p:nvGrpSpPr>
          <p:cNvPr id="89" name="Grupo 88"/>
          <p:cNvGrpSpPr/>
          <p:nvPr/>
        </p:nvGrpSpPr>
        <p:grpSpPr>
          <a:xfrm>
            <a:off x="4826870" y="3234153"/>
            <a:ext cx="3113690" cy="1847574"/>
            <a:chOff x="4826870" y="3234153"/>
            <a:chExt cx="3113690" cy="1847574"/>
          </a:xfrm>
        </p:grpSpPr>
        <p:cxnSp>
          <p:nvCxnSpPr>
            <p:cNvPr id="38" name="Conector recto de flecha 37"/>
            <p:cNvCxnSpPr/>
            <p:nvPr/>
          </p:nvCxnSpPr>
          <p:spPr bwMode="auto">
            <a:xfrm rot="16200000">
              <a:off x="4524688" y="4030721"/>
              <a:ext cx="1376855"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Conector recto de flecha 38"/>
            <p:cNvCxnSpPr/>
            <p:nvPr/>
          </p:nvCxnSpPr>
          <p:spPr bwMode="auto">
            <a:xfrm flipV="1">
              <a:off x="5213113" y="4719146"/>
              <a:ext cx="2480459" cy="1051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Conector recto 39"/>
            <p:cNvCxnSpPr/>
            <p:nvPr/>
          </p:nvCxnSpPr>
          <p:spPr bwMode="auto">
            <a:xfrm flipV="1">
              <a:off x="5213109" y="4645568"/>
              <a:ext cx="646385" cy="73579"/>
            </a:xfrm>
            <a:prstGeom prst="line">
              <a:avLst/>
            </a:prstGeom>
            <a:solidFill>
              <a:schemeClr val="accent1"/>
            </a:solidFill>
            <a:ln w="127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CuadroTexto 40"/>
            <p:cNvSpPr txBox="1"/>
            <p:nvPr/>
          </p:nvSpPr>
          <p:spPr>
            <a:xfrm>
              <a:off x="6894766" y="4866283"/>
              <a:ext cx="1045794" cy="215444"/>
            </a:xfrm>
            <a:prstGeom prst="rect">
              <a:avLst/>
            </a:prstGeom>
            <a:noFill/>
          </p:spPr>
          <p:txBody>
            <a:bodyPr wrap="square" rtlCol="0">
              <a:spAutoFit/>
            </a:bodyPr>
            <a:lstStyle/>
            <a:p>
              <a:r>
                <a:rPr lang="es-CO" sz="800" dirty="0" smtClean="0"/>
                <a:t>Transductor (°)</a:t>
              </a:r>
              <a:endParaRPr lang="es-CO" sz="800" dirty="0"/>
            </a:p>
          </p:txBody>
        </p:sp>
        <p:sp>
          <p:nvSpPr>
            <p:cNvPr id="42" name="CuadroTexto 41"/>
            <p:cNvSpPr txBox="1"/>
            <p:nvPr/>
          </p:nvSpPr>
          <p:spPr>
            <a:xfrm rot="16200000">
              <a:off x="4471947" y="3589076"/>
              <a:ext cx="925289" cy="215444"/>
            </a:xfrm>
            <a:prstGeom prst="rect">
              <a:avLst/>
            </a:prstGeom>
            <a:noFill/>
          </p:spPr>
          <p:txBody>
            <a:bodyPr wrap="square" rtlCol="0">
              <a:spAutoFit/>
            </a:bodyPr>
            <a:lstStyle/>
            <a:p>
              <a:r>
                <a:rPr lang="es-CO" sz="800" dirty="0" smtClean="0"/>
                <a:t>Contactos (mm)</a:t>
              </a:r>
              <a:endParaRPr lang="es-CO" sz="800" dirty="0"/>
            </a:p>
          </p:txBody>
        </p:sp>
        <p:cxnSp>
          <p:nvCxnSpPr>
            <p:cNvPr id="46" name="Conector recto 45"/>
            <p:cNvCxnSpPr/>
            <p:nvPr/>
          </p:nvCxnSpPr>
          <p:spPr bwMode="auto">
            <a:xfrm flipV="1">
              <a:off x="5859494" y="4430091"/>
              <a:ext cx="677935" cy="215475"/>
            </a:xfrm>
            <a:prstGeom prst="line">
              <a:avLst/>
            </a:prstGeom>
            <a:solidFill>
              <a:schemeClr val="accent1"/>
            </a:solidFill>
            <a:ln w="127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Conector recto 47"/>
            <p:cNvCxnSpPr/>
            <p:nvPr/>
          </p:nvCxnSpPr>
          <p:spPr bwMode="auto">
            <a:xfrm flipV="1">
              <a:off x="6526919" y="3644132"/>
              <a:ext cx="861850" cy="777768"/>
            </a:xfrm>
            <a:prstGeom prst="line">
              <a:avLst/>
            </a:prstGeom>
            <a:solidFill>
              <a:schemeClr val="accent1"/>
            </a:solidFill>
            <a:ln w="127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Conector recto 54"/>
            <p:cNvCxnSpPr/>
            <p:nvPr/>
          </p:nvCxnSpPr>
          <p:spPr bwMode="auto">
            <a:xfrm flipV="1">
              <a:off x="5832987" y="4635061"/>
              <a:ext cx="4248" cy="105102"/>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Conector recto 61"/>
            <p:cNvCxnSpPr/>
            <p:nvPr/>
          </p:nvCxnSpPr>
          <p:spPr bwMode="auto">
            <a:xfrm flipV="1">
              <a:off x="6537429" y="4421911"/>
              <a:ext cx="10498" cy="30774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7" name="Conector recto 66"/>
            <p:cNvCxnSpPr/>
            <p:nvPr/>
          </p:nvCxnSpPr>
          <p:spPr bwMode="auto">
            <a:xfrm flipV="1">
              <a:off x="7388769" y="3654632"/>
              <a:ext cx="0" cy="102772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5" name="CuadroTexto 74"/>
            <p:cNvSpPr txBox="1"/>
            <p:nvPr/>
          </p:nvSpPr>
          <p:spPr>
            <a:xfrm>
              <a:off x="5691339" y="4724399"/>
              <a:ext cx="320580" cy="215444"/>
            </a:xfrm>
            <a:prstGeom prst="rect">
              <a:avLst/>
            </a:prstGeom>
            <a:noFill/>
          </p:spPr>
          <p:txBody>
            <a:bodyPr wrap="square" rtlCol="0">
              <a:spAutoFit/>
            </a:bodyPr>
            <a:lstStyle/>
            <a:p>
              <a:r>
                <a:rPr lang="es-CO" sz="800" dirty="0" smtClean="0"/>
                <a:t>10</a:t>
              </a:r>
              <a:endParaRPr lang="es-CO" sz="800" dirty="0"/>
            </a:p>
          </p:txBody>
        </p:sp>
        <p:sp>
          <p:nvSpPr>
            <p:cNvPr id="76" name="CuadroTexto 75"/>
            <p:cNvSpPr txBox="1"/>
            <p:nvPr/>
          </p:nvSpPr>
          <p:spPr>
            <a:xfrm>
              <a:off x="6390277" y="4729654"/>
              <a:ext cx="320580" cy="215444"/>
            </a:xfrm>
            <a:prstGeom prst="rect">
              <a:avLst/>
            </a:prstGeom>
            <a:noFill/>
          </p:spPr>
          <p:txBody>
            <a:bodyPr wrap="square" rtlCol="0">
              <a:spAutoFit/>
            </a:bodyPr>
            <a:lstStyle/>
            <a:p>
              <a:r>
                <a:rPr lang="es-CO" sz="800" dirty="0" smtClean="0"/>
                <a:t>25</a:t>
              </a:r>
              <a:endParaRPr lang="es-CO" sz="800" dirty="0"/>
            </a:p>
          </p:txBody>
        </p:sp>
        <p:sp>
          <p:nvSpPr>
            <p:cNvPr id="77" name="CuadroTexto 76"/>
            <p:cNvSpPr txBox="1"/>
            <p:nvPr/>
          </p:nvSpPr>
          <p:spPr>
            <a:xfrm>
              <a:off x="7236357" y="4724401"/>
              <a:ext cx="320580" cy="215444"/>
            </a:xfrm>
            <a:prstGeom prst="rect">
              <a:avLst/>
            </a:prstGeom>
            <a:noFill/>
          </p:spPr>
          <p:txBody>
            <a:bodyPr wrap="square" rtlCol="0">
              <a:spAutoFit/>
            </a:bodyPr>
            <a:lstStyle/>
            <a:p>
              <a:r>
                <a:rPr lang="es-CO" sz="800" dirty="0" smtClean="0"/>
                <a:t>40</a:t>
              </a:r>
              <a:endParaRPr lang="es-CO" sz="800" dirty="0"/>
            </a:p>
          </p:txBody>
        </p:sp>
        <p:cxnSp>
          <p:nvCxnSpPr>
            <p:cNvPr id="79" name="Conector recto 78"/>
            <p:cNvCxnSpPr/>
            <p:nvPr/>
          </p:nvCxnSpPr>
          <p:spPr bwMode="auto">
            <a:xfrm flipH="1" flipV="1">
              <a:off x="5213109" y="3654632"/>
              <a:ext cx="2169262" cy="4114"/>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1" name="Conector recto 80"/>
            <p:cNvCxnSpPr/>
            <p:nvPr/>
          </p:nvCxnSpPr>
          <p:spPr bwMode="auto">
            <a:xfrm flipH="1" flipV="1">
              <a:off x="5218365" y="4416635"/>
              <a:ext cx="1329562" cy="526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Conector recto 82"/>
            <p:cNvCxnSpPr/>
            <p:nvPr/>
          </p:nvCxnSpPr>
          <p:spPr bwMode="auto">
            <a:xfrm flipH="1" flipV="1">
              <a:off x="5234132" y="4632096"/>
              <a:ext cx="598855" cy="296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7" name="CuadroTexto 86"/>
            <p:cNvSpPr txBox="1"/>
            <p:nvPr/>
          </p:nvSpPr>
          <p:spPr>
            <a:xfrm>
              <a:off x="4929341" y="3552499"/>
              <a:ext cx="320580" cy="215444"/>
            </a:xfrm>
            <a:prstGeom prst="rect">
              <a:avLst/>
            </a:prstGeom>
            <a:noFill/>
          </p:spPr>
          <p:txBody>
            <a:bodyPr wrap="square" rtlCol="0">
              <a:spAutoFit/>
            </a:bodyPr>
            <a:lstStyle/>
            <a:p>
              <a:r>
                <a:rPr lang="es-CO" sz="800" dirty="0" smtClean="0"/>
                <a:t>95</a:t>
              </a:r>
              <a:endParaRPr lang="es-CO" sz="800" dirty="0"/>
            </a:p>
          </p:txBody>
        </p:sp>
      </p:grpSp>
      <p:cxnSp>
        <p:nvCxnSpPr>
          <p:cNvPr id="88" name="Conector recto 87"/>
          <p:cNvCxnSpPr/>
          <p:nvPr/>
        </p:nvCxnSpPr>
        <p:spPr bwMode="auto">
          <a:xfrm>
            <a:off x="105103" y="3197365"/>
            <a:ext cx="8907514" cy="0"/>
          </a:xfrm>
          <a:prstGeom prst="line">
            <a:avLst/>
          </a:prstGeom>
          <a:solidFill>
            <a:schemeClr val="accent1"/>
          </a:solidFill>
          <a:ln w="12700" cap="flat" cmpd="sng" algn="ctr">
            <a:solidFill>
              <a:schemeClr val="tx1"/>
            </a:solidFill>
            <a:prstDash val="lgDashDot"/>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 name="Conector recto de flecha 90"/>
          <p:cNvCxnSpPr/>
          <p:nvPr/>
        </p:nvCxnSpPr>
        <p:spPr bwMode="auto">
          <a:xfrm rot="16200000">
            <a:off x="5181583" y="1944425"/>
            <a:ext cx="1376855" cy="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Conector recto de flecha 91"/>
          <p:cNvCxnSpPr/>
          <p:nvPr/>
        </p:nvCxnSpPr>
        <p:spPr bwMode="auto">
          <a:xfrm flipV="1">
            <a:off x="5870008" y="2632850"/>
            <a:ext cx="2480459" cy="10510"/>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Conector recto 92"/>
          <p:cNvCxnSpPr/>
          <p:nvPr/>
        </p:nvCxnSpPr>
        <p:spPr bwMode="auto">
          <a:xfrm flipV="1">
            <a:off x="5870004" y="2559272"/>
            <a:ext cx="646385" cy="73579"/>
          </a:xfrm>
          <a:prstGeom prst="line">
            <a:avLst/>
          </a:prstGeom>
          <a:solidFill>
            <a:schemeClr val="accent1"/>
          </a:solidFill>
          <a:ln w="127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4" name="CuadroTexto 93"/>
          <p:cNvSpPr txBox="1"/>
          <p:nvPr/>
        </p:nvSpPr>
        <p:spPr>
          <a:xfrm>
            <a:off x="7551661" y="2779987"/>
            <a:ext cx="1045794" cy="215444"/>
          </a:xfrm>
          <a:prstGeom prst="rect">
            <a:avLst/>
          </a:prstGeom>
          <a:noFill/>
        </p:spPr>
        <p:txBody>
          <a:bodyPr wrap="square" rtlCol="0">
            <a:spAutoFit/>
          </a:bodyPr>
          <a:lstStyle/>
          <a:p>
            <a:r>
              <a:rPr lang="es-CO" sz="800" dirty="0" smtClean="0"/>
              <a:t>Transductor (°)</a:t>
            </a:r>
            <a:endParaRPr lang="es-CO" sz="800" dirty="0"/>
          </a:p>
        </p:txBody>
      </p:sp>
      <p:sp>
        <p:nvSpPr>
          <p:cNvPr id="95" name="CuadroTexto 94"/>
          <p:cNvSpPr txBox="1"/>
          <p:nvPr/>
        </p:nvSpPr>
        <p:spPr>
          <a:xfrm rot="16200000">
            <a:off x="5097312" y="1502780"/>
            <a:ext cx="925289" cy="215444"/>
          </a:xfrm>
          <a:prstGeom prst="rect">
            <a:avLst/>
          </a:prstGeom>
          <a:noFill/>
        </p:spPr>
        <p:txBody>
          <a:bodyPr wrap="square" rtlCol="0">
            <a:spAutoFit/>
          </a:bodyPr>
          <a:lstStyle/>
          <a:p>
            <a:r>
              <a:rPr lang="es-CO" sz="800" dirty="0" smtClean="0"/>
              <a:t>Contactos (mm)</a:t>
            </a:r>
            <a:endParaRPr lang="es-CO" sz="800" dirty="0"/>
          </a:p>
        </p:txBody>
      </p:sp>
      <p:cxnSp>
        <p:nvCxnSpPr>
          <p:cNvPr id="96" name="Conector recto 95"/>
          <p:cNvCxnSpPr/>
          <p:nvPr/>
        </p:nvCxnSpPr>
        <p:spPr bwMode="auto">
          <a:xfrm flipV="1">
            <a:off x="6516389" y="2343795"/>
            <a:ext cx="677935" cy="215475"/>
          </a:xfrm>
          <a:prstGeom prst="line">
            <a:avLst/>
          </a:prstGeom>
          <a:solidFill>
            <a:schemeClr val="accent1"/>
          </a:solidFill>
          <a:ln w="127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7" name="Conector recto 96"/>
          <p:cNvCxnSpPr/>
          <p:nvPr/>
        </p:nvCxnSpPr>
        <p:spPr bwMode="auto">
          <a:xfrm flipV="1">
            <a:off x="7183814" y="1557836"/>
            <a:ext cx="861850" cy="777768"/>
          </a:xfrm>
          <a:prstGeom prst="line">
            <a:avLst/>
          </a:prstGeom>
          <a:solidFill>
            <a:schemeClr val="accent1"/>
          </a:solidFill>
          <a:ln w="12700"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8" name="Conector recto 97"/>
          <p:cNvCxnSpPr/>
          <p:nvPr/>
        </p:nvCxnSpPr>
        <p:spPr bwMode="auto">
          <a:xfrm flipV="1">
            <a:off x="6489882" y="2548765"/>
            <a:ext cx="4248" cy="105102"/>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9" name="Conector recto 98"/>
          <p:cNvCxnSpPr/>
          <p:nvPr/>
        </p:nvCxnSpPr>
        <p:spPr bwMode="auto">
          <a:xfrm flipV="1">
            <a:off x="7194324" y="2335615"/>
            <a:ext cx="10498" cy="30774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0" name="Conector recto 99"/>
          <p:cNvCxnSpPr/>
          <p:nvPr/>
        </p:nvCxnSpPr>
        <p:spPr bwMode="auto">
          <a:xfrm flipV="1">
            <a:off x="8045664" y="1568336"/>
            <a:ext cx="0" cy="102772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1" name="CuadroTexto 100"/>
          <p:cNvSpPr txBox="1"/>
          <p:nvPr/>
        </p:nvSpPr>
        <p:spPr>
          <a:xfrm>
            <a:off x="6348233" y="2638103"/>
            <a:ext cx="362623" cy="215444"/>
          </a:xfrm>
          <a:prstGeom prst="rect">
            <a:avLst/>
          </a:prstGeom>
          <a:noFill/>
        </p:spPr>
        <p:txBody>
          <a:bodyPr wrap="square" rtlCol="0">
            <a:spAutoFit/>
          </a:bodyPr>
          <a:lstStyle/>
          <a:p>
            <a:r>
              <a:rPr lang="es-CO" sz="800" dirty="0"/>
              <a:t>T</a:t>
            </a:r>
            <a:r>
              <a:rPr lang="es-CO" sz="800" dirty="0" smtClean="0"/>
              <a:t>1</a:t>
            </a:r>
            <a:endParaRPr lang="es-CO" sz="800" dirty="0"/>
          </a:p>
        </p:txBody>
      </p:sp>
      <p:sp>
        <p:nvSpPr>
          <p:cNvPr id="102" name="CuadroTexto 101"/>
          <p:cNvSpPr txBox="1"/>
          <p:nvPr/>
        </p:nvSpPr>
        <p:spPr>
          <a:xfrm>
            <a:off x="7047172" y="2643358"/>
            <a:ext cx="320580" cy="215444"/>
          </a:xfrm>
          <a:prstGeom prst="rect">
            <a:avLst/>
          </a:prstGeom>
          <a:noFill/>
        </p:spPr>
        <p:txBody>
          <a:bodyPr wrap="square" rtlCol="0">
            <a:spAutoFit/>
          </a:bodyPr>
          <a:lstStyle/>
          <a:p>
            <a:r>
              <a:rPr lang="es-CO" sz="800" dirty="0"/>
              <a:t>T</a:t>
            </a:r>
            <a:r>
              <a:rPr lang="es-CO" sz="800" dirty="0" smtClean="0"/>
              <a:t>2</a:t>
            </a:r>
            <a:endParaRPr lang="es-CO" sz="800" dirty="0"/>
          </a:p>
        </p:txBody>
      </p:sp>
      <p:sp>
        <p:nvSpPr>
          <p:cNvPr id="103" name="CuadroTexto 102"/>
          <p:cNvSpPr txBox="1"/>
          <p:nvPr/>
        </p:nvSpPr>
        <p:spPr>
          <a:xfrm>
            <a:off x="7893252" y="2638105"/>
            <a:ext cx="320580" cy="215444"/>
          </a:xfrm>
          <a:prstGeom prst="rect">
            <a:avLst/>
          </a:prstGeom>
          <a:noFill/>
        </p:spPr>
        <p:txBody>
          <a:bodyPr wrap="square" rtlCol="0">
            <a:spAutoFit/>
          </a:bodyPr>
          <a:lstStyle/>
          <a:p>
            <a:r>
              <a:rPr lang="es-CO" sz="800" dirty="0"/>
              <a:t>T</a:t>
            </a:r>
            <a:r>
              <a:rPr lang="es-CO" sz="800" dirty="0" smtClean="0"/>
              <a:t>3</a:t>
            </a:r>
            <a:endParaRPr lang="es-CO" sz="800" dirty="0"/>
          </a:p>
        </p:txBody>
      </p:sp>
      <p:cxnSp>
        <p:nvCxnSpPr>
          <p:cNvPr id="104" name="Conector recto 103"/>
          <p:cNvCxnSpPr/>
          <p:nvPr/>
        </p:nvCxnSpPr>
        <p:spPr bwMode="auto">
          <a:xfrm flipH="1" flipV="1">
            <a:off x="5870004" y="1568336"/>
            <a:ext cx="2169262" cy="4114"/>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5" name="Conector recto 104"/>
          <p:cNvCxnSpPr/>
          <p:nvPr/>
        </p:nvCxnSpPr>
        <p:spPr bwMode="auto">
          <a:xfrm flipH="1" flipV="1">
            <a:off x="5875260" y="2330339"/>
            <a:ext cx="1329562" cy="526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6" name="Conector recto 105"/>
          <p:cNvCxnSpPr/>
          <p:nvPr/>
        </p:nvCxnSpPr>
        <p:spPr bwMode="auto">
          <a:xfrm flipH="1" flipV="1">
            <a:off x="5891027" y="2545800"/>
            <a:ext cx="598855" cy="2965"/>
          </a:xfrm>
          <a:prstGeom prst="line">
            <a:avLst/>
          </a:prstGeom>
          <a:solidFill>
            <a:schemeClr val="accent1"/>
          </a:solidFill>
          <a:ln w="12700" cap="flat" cmpd="sng" algn="ctr">
            <a:solidFill>
              <a:schemeClr val="tx1"/>
            </a:solidFill>
            <a:prstDash val="dash"/>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7" name="CuadroTexto 106"/>
          <p:cNvSpPr txBox="1"/>
          <p:nvPr/>
        </p:nvSpPr>
        <p:spPr>
          <a:xfrm>
            <a:off x="5536313" y="1466203"/>
            <a:ext cx="428309" cy="215444"/>
          </a:xfrm>
          <a:prstGeom prst="rect">
            <a:avLst/>
          </a:prstGeom>
          <a:noFill/>
        </p:spPr>
        <p:txBody>
          <a:bodyPr wrap="square" rtlCol="0">
            <a:spAutoFit/>
          </a:bodyPr>
          <a:lstStyle/>
          <a:p>
            <a:r>
              <a:rPr lang="es-CO" sz="800" dirty="0"/>
              <a:t>S</a:t>
            </a:r>
            <a:r>
              <a:rPr lang="es-CO" sz="800" dirty="0" smtClean="0"/>
              <a:t>N</a:t>
            </a:r>
            <a:endParaRPr lang="es-CO" sz="800" dirty="0"/>
          </a:p>
        </p:txBody>
      </p:sp>
      <p:sp>
        <p:nvSpPr>
          <p:cNvPr id="108" name="CuadroTexto 107"/>
          <p:cNvSpPr txBox="1"/>
          <p:nvPr/>
        </p:nvSpPr>
        <p:spPr>
          <a:xfrm>
            <a:off x="5591492" y="2217690"/>
            <a:ext cx="320580" cy="215444"/>
          </a:xfrm>
          <a:prstGeom prst="rect">
            <a:avLst/>
          </a:prstGeom>
          <a:noFill/>
        </p:spPr>
        <p:txBody>
          <a:bodyPr wrap="square" rtlCol="0">
            <a:spAutoFit/>
          </a:bodyPr>
          <a:lstStyle/>
          <a:p>
            <a:r>
              <a:rPr lang="es-CO" sz="800" dirty="0"/>
              <a:t>S</a:t>
            </a:r>
            <a:r>
              <a:rPr lang="es-CO" sz="800" dirty="0" smtClean="0"/>
              <a:t>2</a:t>
            </a:r>
            <a:endParaRPr lang="es-CO" sz="800" dirty="0"/>
          </a:p>
        </p:txBody>
      </p:sp>
      <p:sp>
        <p:nvSpPr>
          <p:cNvPr id="109" name="CuadroTexto 108"/>
          <p:cNvSpPr txBox="1"/>
          <p:nvPr/>
        </p:nvSpPr>
        <p:spPr>
          <a:xfrm>
            <a:off x="5596748" y="2422639"/>
            <a:ext cx="320580" cy="215444"/>
          </a:xfrm>
          <a:prstGeom prst="rect">
            <a:avLst/>
          </a:prstGeom>
          <a:noFill/>
        </p:spPr>
        <p:txBody>
          <a:bodyPr wrap="square" rtlCol="0">
            <a:spAutoFit/>
          </a:bodyPr>
          <a:lstStyle/>
          <a:p>
            <a:r>
              <a:rPr lang="es-CO" sz="800" dirty="0"/>
              <a:t>S</a:t>
            </a:r>
            <a:r>
              <a:rPr lang="es-CO" sz="800" dirty="0" smtClean="0"/>
              <a:t>1</a:t>
            </a:r>
            <a:endParaRPr lang="es-CO" sz="800" dirty="0"/>
          </a:p>
        </p:txBody>
      </p:sp>
    </p:spTree>
    <p:extLst>
      <p:ext uri="{BB962C8B-B14F-4D97-AF65-F5344CB8AC3E}">
        <p14:creationId xmlns:p14="http://schemas.microsoft.com/office/powerpoint/2010/main" val="1505828224"/>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6382" y="917296"/>
            <a:ext cx="7327900" cy="2130704"/>
          </a:xfrm>
        </p:spPr>
        <p:txBody>
          <a:bodyPr/>
          <a:lstStyle/>
          <a:p>
            <a:r>
              <a:rPr lang="es-MX" dirty="0" smtClean="0"/>
              <a:t>Precauciones antes de conectar el transductor al interruptor</a:t>
            </a:r>
          </a:p>
          <a:p>
            <a:pPr marL="0" indent="0">
              <a:buNone/>
            </a:pPr>
            <a:endParaRPr lang="es-MX" sz="2400" dirty="0"/>
          </a:p>
          <a:p>
            <a:pPr lvl="1"/>
            <a:r>
              <a:rPr lang="es-MX" sz="1600" noProof="0" dirty="0" smtClean="0"/>
              <a:t>Asegúrate </a:t>
            </a:r>
            <a:r>
              <a:rPr lang="es-MX" sz="1600" noProof="0" dirty="0"/>
              <a:t>que el interruptor este en posición ABIERTO</a:t>
            </a:r>
          </a:p>
          <a:p>
            <a:pPr lvl="1"/>
            <a:r>
              <a:rPr lang="es-MX" sz="1600" noProof="0" dirty="0"/>
              <a:t>Asegúrate que el mecanismo de operación esté DESCARGADO</a:t>
            </a:r>
          </a:p>
          <a:p>
            <a:pPr lvl="2"/>
            <a:r>
              <a:rPr lang="es-MX" sz="1600" noProof="0" dirty="0"/>
              <a:t>En caso de ser necesario, utiliza pernos de mantenimiento/bloqueo</a:t>
            </a:r>
          </a:p>
          <a:p>
            <a:pPr lvl="1"/>
            <a:r>
              <a:rPr lang="es-MX" sz="1600" noProof="0" dirty="0"/>
              <a:t>Des-energiza el circuito de control</a:t>
            </a:r>
          </a:p>
        </p:txBody>
      </p:sp>
      <p:sp>
        <p:nvSpPr>
          <p:cNvPr id="8" name="Title 1">
            <a:extLst>
              <a:ext uri="{FF2B5EF4-FFF2-40B4-BE49-F238E27FC236}">
                <a16:creationId xmlns:a16="http://schemas.microsoft.com/office/drawing/2014/main" id="{7C44A038-23C8-4F69-9B04-117BA73509C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Transductores</a:t>
            </a:r>
            <a:endParaRPr lang="en-GB" kern="0" dirty="0"/>
          </a:p>
        </p:txBody>
      </p:sp>
      <p:pic>
        <p:nvPicPr>
          <p:cNvPr id="5" name="Picture 6" descr="C:\Users\nwetterstrand\AppData\Local\Microsoft\Windows\INetCache\IE\0M1AQDMT\large_safety_first_banner[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5433" y="3204497"/>
            <a:ext cx="2410342" cy="12093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nwetterstrand\AppData\Local\Microsoft\Windows\INetCache\IE\EZ5G9EWA\cartoon_ambulance[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866" y="3048000"/>
            <a:ext cx="1699277" cy="1446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356848"/>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1116418" y="1339701"/>
            <a:ext cx="7049387" cy="3232299"/>
            <a:chOff x="675301" y="1485965"/>
            <a:chExt cx="8011498" cy="3605281"/>
          </a:xfrm>
        </p:grpSpPr>
        <p:pic>
          <p:nvPicPr>
            <p:cNvPr id="6" name="Shape 134"/>
            <p:cNvPicPr preferRelativeResize="0"/>
            <p:nvPr/>
          </p:nvPicPr>
          <p:blipFill>
            <a:blip r:embed="rId2" cstate="print">
              <a:alphaModFix/>
            </a:blip>
            <a:stretch>
              <a:fillRect/>
            </a:stretch>
          </p:blipFill>
          <p:spPr>
            <a:xfrm>
              <a:off x="675301" y="1572772"/>
              <a:ext cx="3583081" cy="3518474"/>
            </a:xfrm>
            <a:prstGeom prst="rect">
              <a:avLst/>
            </a:prstGeom>
            <a:noFill/>
            <a:ln>
              <a:noFill/>
            </a:ln>
          </p:spPr>
        </p:pic>
        <p:pic>
          <p:nvPicPr>
            <p:cNvPr id="7" name="Shape 135"/>
            <p:cNvPicPr preferRelativeResize="0"/>
            <p:nvPr/>
          </p:nvPicPr>
          <p:blipFill rotWithShape="1">
            <a:blip r:embed="rId3" cstate="print">
              <a:alphaModFix/>
            </a:blip>
            <a:srcRect t="12831" r="3716"/>
            <a:stretch/>
          </p:blipFill>
          <p:spPr>
            <a:xfrm>
              <a:off x="4982379" y="1505660"/>
              <a:ext cx="3704420" cy="3518474"/>
            </a:xfrm>
            <a:prstGeom prst="rect">
              <a:avLst/>
            </a:prstGeom>
            <a:noFill/>
            <a:ln w="38100" cap="flat">
              <a:solidFill>
                <a:srgbClr val="FF0000"/>
              </a:solidFill>
              <a:prstDash val="solid"/>
              <a:round/>
              <a:headEnd type="none" w="med" len="med"/>
              <a:tailEnd type="none" w="med" len="med"/>
            </a:ln>
          </p:spPr>
        </p:pic>
        <p:sp>
          <p:nvSpPr>
            <p:cNvPr id="8" name="Shape 136"/>
            <p:cNvSpPr/>
            <p:nvPr/>
          </p:nvSpPr>
          <p:spPr>
            <a:xfrm>
              <a:off x="2068481" y="1883564"/>
              <a:ext cx="573600" cy="818099"/>
            </a:xfrm>
            <a:prstGeom prst="rect">
              <a:avLst/>
            </a:prstGeom>
            <a:noFill/>
            <a:ln w="38100" cap="flat">
              <a:solidFill>
                <a:srgbClr val="FF0000"/>
              </a:solidFill>
              <a:prstDash val="solid"/>
              <a:round/>
              <a:headEnd type="none" w="med" len="med"/>
              <a:tailEnd type="none" w="med" len="med"/>
            </a:ln>
          </p:spPr>
          <p:txBody>
            <a:bodyPr lIns="91425" tIns="91425" rIns="91425" bIns="91425" anchor="ctr" anchorCtr="0">
              <a:noAutofit/>
            </a:bodyPr>
            <a:lstStyle/>
            <a:p>
              <a:endParaRPr sz="1800" dirty="0"/>
            </a:p>
          </p:txBody>
        </p:sp>
        <p:cxnSp>
          <p:nvCxnSpPr>
            <p:cNvPr id="9" name="Shape 137"/>
            <p:cNvCxnSpPr/>
            <p:nvPr/>
          </p:nvCxnSpPr>
          <p:spPr>
            <a:xfrm rot="10800000" flipH="1">
              <a:off x="2656151" y="1485965"/>
              <a:ext cx="2310899" cy="405224"/>
            </a:xfrm>
            <a:prstGeom prst="straightConnector1">
              <a:avLst/>
            </a:prstGeom>
            <a:noFill/>
            <a:ln w="28575" cap="flat">
              <a:solidFill>
                <a:srgbClr val="FF0000"/>
              </a:solidFill>
              <a:prstDash val="solid"/>
              <a:round/>
              <a:headEnd type="none" w="lg" len="lg"/>
              <a:tailEnd type="none" w="lg" len="lg"/>
            </a:ln>
          </p:spPr>
        </p:cxnSp>
        <p:cxnSp>
          <p:nvCxnSpPr>
            <p:cNvPr id="10" name="Shape 138"/>
            <p:cNvCxnSpPr/>
            <p:nvPr/>
          </p:nvCxnSpPr>
          <p:spPr>
            <a:xfrm>
              <a:off x="2656151" y="2712796"/>
              <a:ext cx="2310899" cy="2329650"/>
            </a:xfrm>
            <a:prstGeom prst="straightConnector1">
              <a:avLst/>
            </a:prstGeom>
            <a:noFill/>
            <a:ln w="28575" cap="flat">
              <a:solidFill>
                <a:srgbClr val="FF0000"/>
              </a:solidFill>
              <a:prstDash val="solid"/>
              <a:round/>
              <a:headEnd type="none" w="lg" len="lg"/>
              <a:tailEnd type="none" w="lg" len="lg"/>
            </a:ln>
          </p:spPr>
        </p:cxnSp>
      </p:grpSp>
      <p:sp>
        <p:nvSpPr>
          <p:cNvPr id="13" name="Content Placeholder 2">
            <a:extLst>
              <a:ext uri="{FF2B5EF4-FFF2-40B4-BE49-F238E27FC236}">
                <a16:creationId xmlns:a16="http://schemas.microsoft.com/office/drawing/2014/main" id="{3939BE11-B82E-4099-9714-DC46080F5A06}"/>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Conexión</a:t>
            </a:r>
            <a:r>
              <a:rPr lang="en-GB" kern="0" dirty="0"/>
              <a:t> </a:t>
            </a:r>
            <a:r>
              <a:rPr lang="en-GB" kern="0" dirty="0" err="1"/>
              <a:t>Directa</a:t>
            </a:r>
            <a:r>
              <a:rPr lang="en-GB" kern="0" dirty="0"/>
              <a:t> – </a:t>
            </a:r>
            <a:r>
              <a:rPr lang="en-GB" kern="0" dirty="0" err="1"/>
              <a:t>Medición</a:t>
            </a:r>
            <a:r>
              <a:rPr lang="en-GB" kern="0" dirty="0"/>
              <a:t> Lineal (gran </a:t>
            </a:r>
            <a:r>
              <a:rPr lang="en-GB" kern="0" dirty="0" err="1"/>
              <a:t>volumen</a:t>
            </a:r>
            <a:r>
              <a:rPr lang="en-GB" kern="0" dirty="0"/>
              <a:t> de </a:t>
            </a:r>
            <a:r>
              <a:rPr lang="en-GB" kern="0" dirty="0" err="1"/>
              <a:t>aceite</a:t>
            </a:r>
            <a:r>
              <a:rPr lang="en-GB" kern="0" dirty="0"/>
              <a:t>)</a:t>
            </a:r>
          </a:p>
        </p:txBody>
      </p:sp>
      <p:sp>
        <p:nvSpPr>
          <p:cNvPr id="14" name="Title 1">
            <a:extLst>
              <a:ext uri="{FF2B5EF4-FFF2-40B4-BE49-F238E27FC236}">
                <a16:creationId xmlns:a16="http://schemas.microsoft.com/office/drawing/2014/main" id="{6483805D-F33D-43EB-91B1-2C79789B2661}"/>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Transductores</a:t>
            </a:r>
            <a:endParaRPr lang="en-GB" kern="0" dirty="0"/>
          </a:p>
        </p:txBody>
      </p:sp>
    </p:spTree>
    <p:extLst>
      <p:ext uri="{BB962C8B-B14F-4D97-AF65-F5344CB8AC3E}">
        <p14:creationId xmlns:p14="http://schemas.microsoft.com/office/powerpoint/2010/main" val="856706281"/>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Visar ABB 242 PMR Transducer 2.JPG"/>
          <p:cNvPicPr>
            <a:picLocks noChangeAspect="1" noChangeArrowheads="1"/>
          </p:cNvPicPr>
          <p:nvPr/>
        </p:nvPicPr>
        <p:blipFill>
          <a:blip r:embed="rId2" cstate="print"/>
          <a:srcRect/>
          <a:stretch>
            <a:fillRect/>
          </a:stretch>
        </p:blipFill>
        <p:spPr bwMode="auto">
          <a:xfrm>
            <a:off x="4656354" y="1479745"/>
            <a:ext cx="3696799" cy="2772600"/>
          </a:xfrm>
          <a:prstGeom prst="rect">
            <a:avLst/>
          </a:prstGeom>
          <a:noFill/>
          <a:ln w="25400">
            <a:solidFill>
              <a:schemeClr val="accent1"/>
            </a:solidFill>
          </a:ln>
        </p:spPr>
      </p:pic>
      <p:pic>
        <p:nvPicPr>
          <p:cNvPr id="3" name="Picture 2"/>
          <p:cNvPicPr>
            <a:picLocks noChangeAspect="1"/>
          </p:cNvPicPr>
          <p:nvPr/>
        </p:nvPicPr>
        <p:blipFill>
          <a:blip r:embed="rId3"/>
          <a:stretch>
            <a:fillRect/>
          </a:stretch>
        </p:blipFill>
        <p:spPr>
          <a:xfrm>
            <a:off x="1352499" y="1437212"/>
            <a:ext cx="3045050" cy="3241118"/>
          </a:xfrm>
          <a:prstGeom prst="rect">
            <a:avLst/>
          </a:prstGeom>
          <a:ln w="25400">
            <a:solidFill>
              <a:schemeClr val="accent1"/>
            </a:solidFill>
          </a:ln>
        </p:spPr>
      </p:pic>
      <p:sp>
        <p:nvSpPr>
          <p:cNvPr id="7" name="Content Placeholder 2">
            <a:extLst>
              <a:ext uri="{FF2B5EF4-FFF2-40B4-BE49-F238E27FC236}">
                <a16:creationId xmlns:a16="http://schemas.microsoft.com/office/drawing/2014/main" id="{4E031C42-46EE-48BD-97A4-CA6BD8B888D4}"/>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Conexión</a:t>
            </a:r>
            <a:r>
              <a:rPr lang="en-GB" kern="0" dirty="0"/>
              <a:t> </a:t>
            </a:r>
            <a:r>
              <a:rPr lang="en-GB" kern="0" dirty="0" err="1"/>
              <a:t>Indirecta</a:t>
            </a:r>
            <a:r>
              <a:rPr lang="en-GB" kern="0" dirty="0"/>
              <a:t> – </a:t>
            </a:r>
            <a:r>
              <a:rPr lang="en-GB" kern="0" dirty="0" err="1"/>
              <a:t>Medición</a:t>
            </a:r>
            <a:r>
              <a:rPr lang="en-GB" kern="0" dirty="0"/>
              <a:t> Lineal (</a:t>
            </a:r>
            <a:r>
              <a:rPr lang="en-GB" kern="0" dirty="0" err="1"/>
              <a:t>tanque</a:t>
            </a:r>
            <a:r>
              <a:rPr lang="en-GB" kern="0" dirty="0"/>
              <a:t> </a:t>
            </a:r>
            <a:r>
              <a:rPr lang="en-GB" kern="0" dirty="0" err="1"/>
              <a:t>muerto</a:t>
            </a:r>
            <a:r>
              <a:rPr lang="en-GB" kern="0" dirty="0"/>
              <a:t> SF6)</a:t>
            </a:r>
          </a:p>
        </p:txBody>
      </p:sp>
      <p:sp>
        <p:nvSpPr>
          <p:cNvPr id="9" name="Title 1">
            <a:extLst>
              <a:ext uri="{FF2B5EF4-FFF2-40B4-BE49-F238E27FC236}">
                <a16:creationId xmlns:a16="http://schemas.microsoft.com/office/drawing/2014/main" id="{A3DEF1FD-8518-4215-9C89-AD52CAE539AE}"/>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Transductores</a:t>
            </a:r>
            <a:endParaRPr lang="en-GB" kern="0" dirty="0"/>
          </a:p>
        </p:txBody>
      </p:sp>
    </p:spTree>
    <p:extLst>
      <p:ext uri="{BB962C8B-B14F-4D97-AF65-F5344CB8AC3E}">
        <p14:creationId xmlns:p14="http://schemas.microsoft.com/office/powerpoint/2010/main" val="2528612954"/>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775" y="1413270"/>
            <a:ext cx="2315988" cy="3086100"/>
          </a:xfrm>
          <a:prstGeom prst="rect">
            <a:avLst/>
          </a:prstGeom>
          <a:ln w="25400" cap="sq">
            <a:solidFill>
              <a:schemeClr val="accent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2627" y="1393973"/>
            <a:ext cx="2315988" cy="3086100"/>
          </a:xfrm>
          <a:prstGeom prst="rect">
            <a:avLst/>
          </a:prstGeom>
          <a:ln w="25400" cap="sq">
            <a:solidFill>
              <a:schemeClr val="accent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92449" y="1413270"/>
            <a:ext cx="2315988" cy="3086100"/>
          </a:xfrm>
          <a:prstGeom prst="rect">
            <a:avLst/>
          </a:prstGeom>
          <a:ln w="25400" cap="sq">
            <a:solidFill>
              <a:schemeClr val="accent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9" name="Content Placeholder 2">
            <a:extLst>
              <a:ext uri="{FF2B5EF4-FFF2-40B4-BE49-F238E27FC236}">
                <a16:creationId xmlns:a16="http://schemas.microsoft.com/office/drawing/2014/main" id="{A9CFF7B8-24F4-4AB9-96ED-6A48F552047B}"/>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Conexión</a:t>
            </a:r>
            <a:r>
              <a:rPr lang="en-GB" kern="0" dirty="0"/>
              <a:t> </a:t>
            </a:r>
            <a:r>
              <a:rPr lang="en-GB" kern="0" dirty="0" err="1"/>
              <a:t>Directa</a:t>
            </a:r>
            <a:r>
              <a:rPr lang="en-GB" kern="0" dirty="0"/>
              <a:t> – </a:t>
            </a:r>
            <a:r>
              <a:rPr lang="en-GB" kern="0" dirty="0" err="1"/>
              <a:t>Medición</a:t>
            </a:r>
            <a:r>
              <a:rPr lang="en-GB" kern="0" dirty="0"/>
              <a:t> Lineal (</a:t>
            </a:r>
            <a:r>
              <a:rPr lang="en-GB" kern="0" dirty="0" err="1"/>
              <a:t>vacío</a:t>
            </a:r>
            <a:r>
              <a:rPr lang="en-GB" kern="0" dirty="0"/>
              <a:t>)</a:t>
            </a:r>
          </a:p>
        </p:txBody>
      </p:sp>
      <p:sp>
        <p:nvSpPr>
          <p:cNvPr id="10" name="Title 1">
            <a:extLst>
              <a:ext uri="{FF2B5EF4-FFF2-40B4-BE49-F238E27FC236}">
                <a16:creationId xmlns:a16="http://schemas.microsoft.com/office/drawing/2014/main" id="{20D2E6D2-0C20-4531-8AC9-A62370CF5BCC}"/>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Transductores</a:t>
            </a:r>
            <a:endParaRPr lang="en-GB" kern="0" dirty="0"/>
          </a:p>
        </p:txBody>
      </p:sp>
    </p:spTree>
    <p:extLst>
      <p:ext uri="{BB962C8B-B14F-4D97-AF65-F5344CB8AC3E}">
        <p14:creationId xmlns:p14="http://schemas.microsoft.com/office/powerpoint/2010/main" val="595566674"/>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344055" y="1575410"/>
            <a:ext cx="7178785" cy="3268921"/>
            <a:chOff x="377504" y="1493239"/>
            <a:chExt cx="8690995" cy="3557981"/>
          </a:xfrm>
        </p:grpSpPr>
        <p:pic>
          <p:nvPicPr>
            <p:cNvPr id="5" name="Shape 198"/>
            <p:cNvPicPr preferRelativeResize="0"/>
            <p:nvPr/>
          </p:nvPicPr>
          <p:blipFill>
            <a:blip r:embed="rId2" cstate="print">
              <a:alphaModFix/>
            </a:blip>
            <a:stretch>
              <a:fillRect/>
            </a:stretch>
          </p:blipFill>
          <p:spPr>
            <a:xfrm>
              <a:off x="377504" y="1493239"/>
              <a:ext cx="3543775" cy="3557981"/>
            </a:xfrm>
            <a:prstGeom prst="rect">
              <a:avLst/>
            </a:prstGeom>
            <a:noFill/>
            <a:ln>
              <a:noFill/>
            </a:ln>
          </p:spPr>
        </p:pic>
        <p:sp>
          <p:nvSpPr>
            <p:cNvPr id="7" name="Shape 199"/>
            <p:cNvSpPr/>
            <p:nvPr/>
          </p:nvSpPr>
          <p:spPr>
            <a:xfrm>
              <a:off x="2072774" y="3416608"/>
              <a:ext cx="420300" cy="461474"/>
            </a:xfrm>
            <a:prstGeom prst="rect">
              <a:avLst/>
            </a:prstGeom>
            <a:noFill/>
            <a:ln w="38100" cap="flat">
              <a:solidFill>
                <a:srgbClr val="FF0000"/>
              </a:solidFill>
              <a:prstDash val="solid"/>
              <a:round/>
              <a:headEnd type="none" w="med" len="med"/>
              <a:tailEnd type="none" w="med" len="med"/>
            </a:ln>
          </p:spPr>
          <p:txBody>
            <a:bodyPr lIns="91425" tIns="91425" rIns="91425" bIns="91425" anchor="ctr" anchorCtr="0">
              <a:noAutofit/>
            </a:bodyPr>
            <a:lstStyle/>
            <a:p>
              <a:endParaRPr sz="1800" dirty="0"/>
            </a:p>
          </p:txBody>
        </p:sp>
        <p:cxnSp>
          <p:nvCxnSpPr>
            <p:cNvPr id="8" name="Shape 200"/>
            <p:cNvCxnSpPr/>
            <p:nvPr/>
          </p:nvCxnSpPr>
          <p:spPr>
            <a:xfrm rot="10800000" flipH="1">
              <a:off x="2465249" y="1762181"/>
              <a:ext cx="1768500" cy="1654425"/>
            </a:xfrm>
            <a:prstGeom prst="straightConnector1">
              <a:avLst/>
            </a:prstGeom>
            <a:noFill/>
            <a:ln w="38100" cap="flat">
              <a:solidFill>
                <a:srgbClr val="FF0000"/>
              </a:solidFill>
              <a:prstDash val="solid"/>
              <a:round/>
              <a:headEnd type="none" w="lg" len="lg"/>
              <a:tailEnd type="none" w="lg" len="lg"/>
            </a:ln>
          </p:spPr>
        </p:cxnSp>
        <p:cxnSp>
          <p:nvCxnSpPr>
            <p:cNvPr id="9" name="Shape 201"/>
            <p:cNvCxnSpPr/>
            <p:nvPr/>
          </p:nvCxnSpPr>
          <p:spPr>
            <a:xfrm>
              <a:off x="2493074" y="3878083"/>
              <a:ext cx="1740600" cy="630224"/>
            </a:xfrm>
            <a:prstGeom prst="straightConnector1">
              <a:avLst/>
            </a:prstGeom>
            <a:noFill/>
            <a:ln w="38100" cap="flat">
              <a:solidFill>
                <a:srgbClr val="FF0000"/>
              </a:solidFill>
              <a:prstDash val="solid"/>
              <a:round/>
              <a:headEnd type="none" w="lg" len="lg"/>
              <a:tailEnd type="none" w="lg" len="lg"/>
            </a:ln>
          </p:spPr>
        </p:cxnSp>
        <p:pic>
          <p:nvPicPr>
            <p:cNvPr id="10" name="Shape 202"/>
            <p:cNvPicPr preferRelativeResize="0"/>
            <p:nvPr/>
          </p:nvPicPr>
          <p:blipFill rotWithShape="1">
            <a:blip r:embed="rId3" cstate="print">
              <a:alphaModFix/>
            </a:blip>
            <a:srcRect l="10281" t="5906" b="4335"/>
            <a:stretch/>
          </p:blipFill>
          <p:spPr>
            <a:xfrm>
              <a:off x="4248949" y="1774341"/>
              <a:ext cx="4819550" cy="2712431"/>
            </a:xfrm>
            <a:prstGeom prst="rect">
              <a:avLst/>
            </a:prstGeom>
            <a:noFill/>
            <a:ln w="38100" cap="flat">
              <a:solidFill>
                <a:srgbClr val="FF0000"/>
              </a:solidFill>
              <a:prstDash val="solid"/>
              <a:round/>
              <a:headEnd type="none" w="med" len="med"/>
              <a:tailEnd type="none" w="med" len="med"/>
            </a:ln>
          </p:spPr>
        </p:pic>
      </p:grpSp>
      <p:sp>
        <p:nvSpPr>
          <p:cNvPr id="12" name="Content Placeholder 2">
            <a:extLst>
              <a:ext uri="{FF2B5EF4-FFF2-40B4-BE49-F238E27FC236}">
                <a16:creationId xmlns:a16="http://schemas.microsoft.com/office/drawing/2014/main" id="{3F0B0395-B5A8-47DB-8189-75C15351EA2E}"/>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Conexión</a:t>
            </a:r>
            <a:r>
              <a:rPr lang="en-GB" kern="0" dirty="0"/>
              <a:t> </a:t>
            </a:r>
            <a:r>
              <a:rPr lang="en-GB" kern="0" dirty="0" err="1"/>
              <a:t>Indirecta</a:t>
            </a:r>
            <a:r>
              <a:rPr lang="en-GB" kern="0" dirty="0"/>
              <a:t> – </a:t>
            </a:r>
            <a:r>
              <a:rPr lang="en-GB" kern="0" dirty="0" err="1"/>
              <a:t>Medición</a:t>
            </a:r>
            <a:r>
              <a:rPr lang="en-GB" kern="0" dirty="0"/>
              <a:t> Angular (</a:t>
            </a:r>
            <a:r>
              <a:rPr lang="en-GB" kern="0" dirty="0" err="1"/>
              <a:t>tanque</a:t>
            </a:r>
            <a:r>
              <a:rPr lang="en-GB" kern="0" dirty="0"/>
              <a:t> </a:t>
            </a:r>
            <a:r>
              <a:rPr lang="en-GB" kern="0" dirty="0" err="1"/>
              <a:t>muerto</a:t>
            </a:r>
            <a:r>
              <a:rPr lang="en-GB" kern="0" dirty="0"/>
              <a:t>)</a:t>
            </a:r>
          </a:p>
        </p:txBody>
      </p:sp>
      <p:sp>
        <p:nvSpPr>
          <p:cNvPr id="13" name="Title 1">
            <a:extLst>
              <a:ext uri="{FF2B5EF4-FFF2-40B4-BE49-F238E27FC236}">
                <a16:creationId xmlns:a16="http://schemas.microsoft.com/office/drawing/2014/main" id="{329C51DE-3835-4A06-B677-FB9364F16857}"/>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Transductores</a:t>
            </a:r>
            <a:endParaRPr lang="en-GB" kern="0" dirty="0"/>
          </a:p>
        </p:txBody>
      </p:sp>
    </p:spTree>
    <p:extLst>
      <p:ext uri="{BB962C8B-B14F-4D97-AF65-F5344CB8AC3E}">
        <p14:creationId xmlns:p14="http://schemas.microsoft.com/office/powerpoint/2010/main" val="2280180078"/>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hape 210"/>
          <p:cNvPicPr preferRelativeResize="0"/>
          <p:nvPr/>
        </p:nvPicPr>
        <p:blipFill rotWithShape="1">
          <a:blip r:embed="rId2" cstate="print">
            <a:alphaModFix/>
          </a:blip>
          <a:srcRect l="42455" t="13337" r="29057" b="12126"/>
          <a:stretch/>
        </p:blipFill>
        <p:spPr>
          <a:xfrm>
            <a:off x="5779612" y="2034748"/>
            <a:ext cx="1600721" cy="2548611"/>
          </a:xfrm>
          <a:prstGeom prst="rect">
            <a:avLst/>
          </a:prstGeom>
          <a:noFill/>
          <a:ln>
            <a:noFill/>
          </a:ln>
        </p:spPr>
      </p:pic>
      <p:pic>
        <p:nvPicPr>
          <p:cNvPr id="12" name="Shape 211"/>
          <p:cNvPicPr preferRelativeResize="0"/>
          <p:nvPr/>
        </p:nvPicPr>
        <p:blipFill rotWithShape="1">
          <a:blip r:embed="rId3" cstate="print">
            <a:alphaModFix/>
          </a:blip>
          <a:srcRect l="10220" r="24636"/>
          <a:stretch/>
        </p:blipFill>
        <p:spPr>
          <a:xfrm>
            <a:off x="3812167" y="1530911"/>
            <a:ext cx="1634681" cy="3451339"/>
          </a:xfrm>
          <a:prstGeom prst="rect">
            <a:avLst/>
          </a:prstGeom>
          <a:noFill/>
          <a:ln w="25400">
            <a:solidFill>
              <a:schemeClr val="accent1"/>
            </a:solidFill>
          </a:ln>
        </p:spPr>
      </p:pic>
      <p:pic>
        <p:nvPicPr>
          <p:cNvPr id="13" name="Shape 212"/>
          <p:cNvPicPr preferRelativeResize="0"/>
          <p:nvPr/>
        </p:nvPicPr>
        <p:blipFill rotWithShape="1">
          <a:blip r:embed="rId4" cstate="print">
            <a:alphaModFix/>
          </a:blip>
          <a:srcRect r="2020"/>
          <a:stretch/>
        </p:blipFill>
        <p:spPr>
          <a:xfrm>
            <a:off x="1542423" y="1915256"/>
            <a:ext cx="1937923" cy="2714058"/>
          </a:xfrm>
          <a:prstGeom prst="rect">
            <a:avLst/>
          </a:prstGeom>
          <a:noFill/>
          <a:ln>
            <a:noFill/>
          </a:ln>
        </p:spPr>
      </p:pic>
      <p:sp>
        <p:nvSpPr>
          <p:cNvPr id="14" name="Shape 213"/>
          <p:cNvSpPr txBox="1"/>
          <p:nvPr/>
        </p:nvSpPr>
        <p:spPr>
          <a:xfrm>
            <a:off x="870336" y="1485833"/>
            <a:ext cx="3015934" cy="395919"/>
          </a:xfrm>
          <a:prstGeom prst="rect">
            <a:avLst/>
          </a:prstGeom>
          <a:noFill/>
          <a:ln>
            <a:noFill/>
          </a:ln>
        </p:spPr>
        <p:txBody>
          <a:bodyPr lIns="91425" tIns="91425" rIns="91425" bIns="91425" anchor="ctr" anchorCtr="0">
            <a:noAutofit/>
          </a:bodyPr>
          <a:lstStyle/>
          <a:p>
            <a:pPr algn="ctr"/>
            <a:r>
              <a:rPr lang="es-MX" sz="1600" dirty="0">
                <a:solidFill>
                  <a:srgbClr val="231F20"/>
                </a:solidFill>
              </a:rPr>
              <a:t>Desplazamiento del contacto</a:t>
            </a:r>
          </a:p>
        </p:txBody>
      </p:sp>
      <p:sp>
        <p:nvSpPr>
          <p:cNvPr id="15" name="Shape 214"/>
          <p:cNvSpPr txBox="1"/>
          <p:nvPr/>
        </p:nvSpPr>
        <p:spPr>
          <a:xfrm>
            <a:off x="5638951" y="1618037"/>
            <a:ext cx="1977891" cy="395919"/>
          </a:xfrm>
          <a:prstGeom prst="rect">
            <a:avLst/>
          </a:prstGeom>
          <a:noFill/>
          <a:ln>
            <a:noFill/>
          </a:ln>
        </p:spPr>
        <p:txBody>
          <a:bodyPr lIns="91425" tIns="91425" rIns="91425" bIns="91425" anchor="ctr" anchorCtr="0">
            <a:noAutofit/>
          </a:bodyPr>
          <a:lstStyle/>
          <a:p>
            <a:pPr algn="ctr"/>
            <a:r>
              <a:rPr lang="es-MX" sz="1600" dirty="0">
                <a:solidFill>
                  <a:srgbClr val="231F20"/>
                </a:solidFill>
              </a:rPr>
              <a:t>Amortiguación</a:t>
            </a:r>
          </a:p>
        </p:txBody>
      </p:sp>
      <p:sp>
        <p:nvSpPr>
          <p:cNvPr id="16" name="Shape 215"/>
          <p:cNvSpPr/>
          <p:nvPr/>
        </p:nvSpPr>
        <p:spPr>
          <a:xfrm>
            <a:off x="1507017" y="1877655"/>
            <a:ext cx="1993260" cy="2742675"/>
          </a:xfrm>
          <a:prstGeom prst="wedgeRectCallout">
            <a:avLst>
              <a:gd name="adj1" fmla="val 87371"/>
              <a:gd name="adj2" fmla="val 28204"/>
            </a:avLst>
          </a:prstGeom>
          <a:noFill/>
          <a:ln w="76200" cap="flat">
            <a:solidFill>
              <a:srgbClr val="0000FF"/>
            </a:solidFill>
            <a:prstDash val="solid"/>
            <a:round/>
            <a:headEnd type="none" w="med" len="med"/>
            <a:tailEnd type="none" w="med" len="med"/>
          </a:ln>
        </p:spPr>
        <p:txBody>
          <a:bodyPr lIns="91425" tIns="91425" rIns="91425" bIns="91425" anchor="ctr" anchorCtr="0">
            <a:noAutofit/>
          </a:bodyPr>
          <a:lstStyle/>
          <a:p>
            <a:endParaRPr lang="es-MX" sz="1800" dirty="0"/>
          </a:p>
        </p:txBody>
      </p:sp>
      <p:sp>
        <p:nvSpPr>
          <p:cNvPr id="17" name="Shape 216"/>
          <p:cNvSpPr/>
          <p:nvPr/>
        </p:nvSpPr>
        <p:spPr>
          <a:xfrm>
            <a:off x="5779613" y="2013935"/>
            <a:ext cx="1634734" cy="2569082"/>
          </a:xfrm>
          <a:prstGeom prst="wedgeRectCallout">
            <a:avLst>
              <a:gd name="adj1" fmla="val -94270"/>
              <a:gd name="adj2" fmla="val 26436"/>
            </a:avLst>
          </a:prstGeom>
          <a:noFill/>
          <a:ln w="76200" cap="flat">
            <a:solidFill>
              <a:srgbClr val="0BC119"/>
            </a:solidFill>
            <a:prstDash val="solid"/>
            <a:round/>
            <a:headEnd type="none" w="med" len="med"/>
            <a:tailEnd type="none" w="med" len="med"/>
          </a:ln>
        </p:spPr>
        <p:txBody>
          <a:bodyPr lIns="91425" tIns="91425" rIns="91425" bIns="91425" anchor="ctr" anchorCtr="0">
            <a:noAutofit/>
          </a:bodyPr>
          <a:lstStyle/>
          <a:p>
            <a:endParaRPr lang="es-MX" sz="1800" dirty="0"/>
          </a:p>
        </p:txBody>
      </p:sp>
      <p:sp>
        <p:nvSpPr>
          <p:cNvPr id="20" name="Content Placeholder 2">
            <a:extLst>
              <a:ext uri="{FF2B5EF4-FFF2-40B4-BE49-F238E27FC236}">
                <a16:creationId xmlns:a16="http://schemas.microsoft.com/office/drawing/2014/main" id="{B8985AFD-6A73-4696-B169-34F221435EDE}"/>
              </a:ext>
            </a:extLst>
          </p:cNvPr>
          <p:cNvSpPr txBox="1">
            <a:spLocks/>
          </p:cNvSpPr>
          <p:nvPr/>
        </p:nvSpPr>
        <p:spPr>
          <a:xfrm>
            <a:off x="618749" y="871344"/>
            <a:ext cx="8355130" cy="570794"/>
          </a:xfrm>
          <a:prstGeom prst="rect">
            <a:avLst/>
          </a:prstGeom>
        </p:spPr>
        <p:txBody>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n-GB" kern="0" dirty="0" err="1"/>
              <a:t>Conexión</a:t>
            </a:r>
            <a:r>
              <a:rPr lang="en-GB" kern="0" dirty="0"/>
              <a:t> </a:t>
            </a:r>
            <a:r>
              <a:rPr lang="en-GB" kern="0" dirty="0" err="1"/>
              <a:t>Indirecta</a:t>
            </a:r>
            <a:r>
              <a:rPr lang="en-GB" kern="0" dirty="0"/>
              <a:t> – </a:t>
            </a:r>
            <a:r>
              <a:rPr lang="en-GB" kern="0" dirty="0" err="1"/>
              <a:t>Medición</a:t>
            </a:r>
            <a:r>
              <a:rPr lang="en-GB" kern="0" dirty="0"/>
              <a:t> Angular (</a:t>
            </a:r>
            <a:r>
              <a:rPr lang="en-GB" kern="0" dirty="0" err="1"/>
              <a:t>tanque</a:t>
            </a:r>
            <a:r>
              <a:rPr lang="en-GB" kern="0" dirty="0"/>
              <a:t> vivo)</a:t>
            </a:r>
          </a:p>
        </p:txBody>
      </p:sp>
      <p:sp>
        <p:nvSpPr>
          <p:cNvPr id="21" name="Title 1">
            <a:extLst>
              <a:ext uri="{FF2B5EF4-FFF2-40B4-BE49-F238E27FC236}">
                <a16:creationId xmlns:a16="http://schemas.microsoft.com/office/drawing/2014/main" id="{A67B37DA-B6A3-4C79-89F6-A7B4DE542170}"/>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Transductores</a:t>
            </a:r>
            <a:endParaRPr lang="en-GB" kern="0" dirty="0"/>
          </a:p>
        </p:txBody>
      </p:sp>
    </p:spTree>
    <p:extLst>
      <p:ext uri="{BB962C8B-B14F-4D97-AF65-F5344CB8AC3E}">
        <p14:creationId xmlns:p14="http://schemas.microsoft.com/office/powerpoint/2010/main" val="51189394"/>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8304800-B68F-4125-9450-FC39FEC13256}"/>
              </a:ext>
            </a:extLst>
          </p:cNvPr>
          <p:cNvSpPr>
            <a:spLocks noGrp="1"/>
          </p:cNvSpPr>
          <p:nvPr>
            <p:ph type="title"/>
          </p:nvPr>
        </p:nvSpPr>
        <p:spPr>
          <a:xfrm>
            <a:off x="3108960" y="2948940"/>
            <a:ext cx="5630109" cy="574040"/>
          </a:xfrm>
        </p:spPr>
        <p:txBody>
          <a:bodyPr/>
          <a:lstStyle/>
          <a:p>
            <a:r>
              <a:rPr lang="es-MX" dirty="0"/>
              <a:t>Mediciones de desplazamiento</a:t>
            </a:r>
          </a:p>
        </p:txBody>
      </p:sp>
    </p:spTree>
    <p:extLst>
      <p:ext uri="{BB962C8B-B14F-4D97-AF65-F5344CB8AC3E}">
        <p14:creationId xmlns:p14="http://schemas.microsoft.com/office/powerpoint/2010/main" val="510763927"/>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7101" y="1211582"/>
            <a:ext cx="5111750" cy="3227785"/>
          </a:xfrm>
        </p:spPr>
        <p:txBody>
          <a:bodyPr>
            <a:normAutofit lnSpcReduction="10000"/>
          </a:bodyPr>
          <a:lstStyle/>
          <a:p>
            <a:r>
              <a:rPr lang="es-MX" noProof="0" dirty="0"/>
              <a:t>Parámetro base: Recorrido</a:t>
            </a:r>
          </a:p>
          <a:p>
            <a:r>
              <a:rPr lang="es-MX" noProof="0" dirty="0"/>
              <a:t>Parámetros derivados del recorrido:</a:t>
            </a:r>
          </a:p>
          <a:p>
            <a:pPr lvl="1"/>
            <a:r>
              <a:rPr lang="es-MX" noProof="0" dirty="0"/>
              <a:t>Sobre-recorrido</a:t>
            </a:r>
          </a:p>
          <a:p>
            <a:pPr lvl="1"/>
            <a:r>
              <a:rPr lang="es-MX" noProof="0" dirty="0"/>
              <a:t>Rebote</a:t>
            </a:r>
          </a:p>
          <a:p>
            <a:r>
              <a:rPr lang="es-MX" noProof="0" dirty="0"/>
              <a:t>Parámetros derivados de las mediciones de desplazamiento y tiempo:</a:t>
            </a:r>
          </a:p>
          <a:p>
            <a:pPr lvl="1"/>
            <a:r>
              <a:rPr lang="es-MX" noProof="0" dirty="0"/>
              <a:t>Penetración/Deslizamiento</a:t>
            </a:r>
          </a:p>
          <a:p>
            <a:pPr lvl="1"/>
            <a:r>
              <a:rPr lang="es-MX" noProof="0" dirty="0"/>
              <a:t>Velocidad, Aceleración</a:t>
            </a:r>
          </a:p>
          <a:p>
            <a:pPr lvl="1"/>
            <a:r>
              <a:rPr lang="es-MX" noProof="0" dirty="0"/>
              <a:t>Amortiguación</a:t>
            </a:r>
          </a:p>
          <a:p>
            <a:pPr lvl="1"/>
            <a:r>
              <a:rPr lang="es-MX" noProof="0" dirty="0"/>
              <a:t>Etc.</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1397" y="1211582"/>
            <a:ext cx="2230277" cy="3227785"/>
          </a:xfrm>
          <a:prstGeom prst="rect">
            <a:avLst/>
          </a:prstGeom>
        </p:spPr>
      </p:pic>
      <p:sp>
        <p:nvSpPr>
          <p:cNvPr id="13" name="Title 1">
            <a:extLst>
              <a:ext uri="{FF2B5EF4-FFF2-40B4-BE49-F238E27FC236}">
                <a16:creationId xmlns:a16="http://schemas.microsoft.com/office/drawing/2014/main" id="{E6B22395-EE07-46AD-A8CA-D9FCEE241F8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desplazamiento</a:t>
            </a:r>
            <a:endParaRPr lang="en-GB" kern="0" dirty="0"/>
          </a:p>
        </p:txBody>
      </p:sp>
    </p:spTree>
    <p:extLst>
      <p:ext uri="{BB962C8B-B14F-4D97-AF65-F5344CB8AC3E}">
        <p14:creationId xmlns:p14="http://schemas.microsoft.com/office/powerpoint/2010/main" val="1087373196"/>
      </p:ext>
    </p:extLst>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5374" y="815346"/>
            <a:ext cx="5111750" cy="381692"/>
          </a:xfrm>
        </p:spPr>
        <p:txBody>
          <a:bodyPr>
            <a:normAutofit/>
          </a:bodyPr>
          <a:lstStyle/>
          <a:p>
            <a:r>
              <a:rPr lang="es-MX" noProof="0" dirty="0"/>
              <a:t>Parámetro base: Recorrido</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75" y="1211583"/>
            <a:ext cx="5288182" cy="3512818"/>
          </a:xfrm>
          <a:prstGeom prst="rect">
            <a:avLst/>
          </a:prstGeom>
        </p:spPr>
      </p:pic>
      <p:pic>
        <p:nvPicPr>
          <p:cNvPr id="17" name="Picture 16"/>
          <p:cNvPicPr>
            <a:picLocks noChangeAspect="1"/>
          </p:cNvPicPr>
          <p:nvPr/>
        </p:nvPicPr>
        <p:blipFill rotWithShape="1">
          <a:blip r:embed="rId3"/>
          <a:srcRect l="63255" t="13817" r="22243" b="45160"/>
          <a:stretch/>
        </p:blipFill>
        <p:spPr>
          <a:xfrm>
            <a:off x="6358658" y="1197038"/>
            <a:ext cx="2033369" cy="3235423"/>
          </a:xfrm>
          <a:prstGeom prst="rect">
            <a:avLst/>
          </a:prstGeom>
        </p:spPr>
      </p:pic>
      <p:cxnSp>
        <p:nvCxnSpPr>
          <p:cNvPr id="8" name="Straight Connector 7"/>
          <p:cNvCxnSpPr/>
          <p:nvPr/>
        </p:nvCxnSpPr>
        <p:spPr bwMode="auto">
          <a:xfrm>
            <a:off x="1246909" y="2202872"/>
            <a:ext cx="4656647" cy="0"/>
          </a:xfrm>
          <a:prstGeom prst="line">
            <a:avLst/>
          </a:prstGeom>
          <a:ln w="28575">
            <a:headEnd type="none" w="sm" len="sm"/>
            <a:tailEnd type="none" w="sm" len="sm"/>
          </a:ln>
          <a:extLst/>
        </p:spPr>
        <p:style>
          <a:lnRef idx="1">
            <a:schemeClr val="accent5"/>
          </a:lnRef>
          <a:fillRef idx="0">
            <a:schemeClr val="accent5"/>
          </a:fillRef>
          <a:effectRef idx="0">
            <a:schemeClr val="accent5"/>
          </a:effectRef>
          <a:fontRef idx="minor">
            <a:schemeClr val="tx1"/>
          </a:fontRef>
        </p:style>
      </p:cxnSp>
      <p:cxnSp>
        <p:nvCxnSpPr>
          <p:cNvPr id="11" name="Straight Connector 10"/>
          <p:cNvCxnSpPr/>
          <p:nvPr/>
        </p:nvCxnSpPr>
        <p:spPr bwMode="auto">
          <a:xfrm>
            <a:off x="1250377" y="3848096"/>
            <a:ext cx="4656647" cy="0"/>
          </a:xfrm>
          <a:prstGeom prst="line">
            <a:avLst/>
          </a:prstGeom>
          <a:ln w="28575">
            <a:headEnd type="none" w="sm" len="sm"/>
            <a:tailEnd type="none" w="sm" len="sm"/>
          </a:ln>
          <a:extLst/>
        </p:spPr>
        <p:style>
          <a:lnRef idx="1">
            <a:schemeClr val="accent5"/>
          </a:lnRef>
          <a:fillRef idx="0">
            <a:schemeClr val="accent5"/>
          </a:fillRef>
          <a:effectRef idx="0">
            <a:schemeClr val="accent5"/>
          </a:effectRef>
          <a:fontRef idx="minor">
            <a:schemeClr val="tx1"/>
          </a:fontRef>
        </p:style>
      </p:cxnSp>
      <p:cxnSp>
        <p:nvCxnSpPr>
          <p:cNvPr id="13" name="Straight Arrow Connector 12"/>
          <p:cNvCxnSpPr/>
          <p:nvPr/>
        </p:nvCxnSpPr>
        <p:spPr bwMode="auto">
          <a:xfrm flipH="1" flipV="1">
            <a:off x="3629892" y="2202872"/>
            <a:ext cx="6927" cy="1645224"/>
          </a:xfrm>
          <a:prstGeom prst="straightConnector1">
            <a:avLst/>
          </a:prstGeom>
          <a:ln>
            <a:headEnd type="triangle"/>
            <a:tailEnd type="triangle"/>
          </a:ln>
          <a:ex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541314" y="2878323"/>
            <a:ext cx="1595310"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MX" sz="1800" dirty="0">
                <a:ln w="0"/>
                <a:solidFill>
                  <a:schemeClr val="tx1"/>
                </a:solidFill>
                <a:effectLst>
                  <a:outerShdw blurRad="38100" dist="19050" dir="2700000" algn="tl" rotWithShape="0">
                    <a:schemeClr val="dk1">
                      <a:alpha val="40000"/>
                    </a:schemeClr>
                  </a:outerShdw>
                </a:effectLst>
              </a:rPr>
              <a:t>RECORRIDO</a:t>
            </a:r>
          </a:p>
        </p:txBody>
      </p:sp>
      <p:sp>
        <p:nvSpPr>
          <p:cNvPr id="18" name="Rectangle 17"/>
          <p:cNvSpPr/>
          <p:nvPr/>
        </p:nvSpPr>
        <p:spPr bwMode="auto">
          <a:xfrm>
            <a:off x="6358659" y="2306500"/>
            <a:ext cx="2033369" cy="208100"/>
          </a:xfrm>
          <a:prstGeom prst="rect">
            <a:avLst/>
          </a:prstGeom>
          <a:solidFill>
            <a:srgbClr val="FF0000">
              <a:alpha val="5098"/>
            </a:srgbClr>
          </a:solidFill>
          <a:ln w="38100" cap="flat" cmpd="sng" algn="ctr">
            <a:solidFill>
              <a:srgbClr val="FF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grpSp>
        <p:nvGrpSpPr>
          <p:cNvPr id="23" name="Group 22"/>
          <p:cNvGrpSpPr/>
          <p:nvPr/>
        </p:nvGrpSpPr>
        <p:grpSpPr>
          <a:xfrm>
            <a:off x="505691" y="1095196"/>
            <a:ext cx="8005991" cy="3843251"/>
            <a:chOff x="674255" y="1461193"/>
            <a:chExt cx="10674654" cy="5124334"/>
          </a:xfrm>
        </p:grpSpPr>
        <p:sp>
          <p:nvSpPr>
            <p:cNvPr id="21" name="Rectangle 20"/>
            <p:cNvSpPr/>
            <p:nvPr/>
          </p:nvSpPr>
          <p:spPr bwMode="auto">
            <a:xfrm>
              <a:off x="674255" y="1461193"/>
              <a:ext cx="9587345" cy="5124334"/>
            </a:xfrm>
            <a:prstGeom prst="rect">
              <a:avLst/>
            </a:prstGeom>
            <a:solidFill>
              <a:schemeClr val="bg1"/>
            </a:solidFill>
            <a:ln w="12700" cap="flat" cmpd="sng" algn="ctr">
              <a:solidFill>
                <a:schemeClr val="bg1"/>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sp>
          <p:nvSpPr>
            <p:cNvPr id="22" name="Rectangle 21"/>
            <p:cNvSpPr/>
            <p:nvPr/>
          </p:nvSpPr>
          <p:spPr bwMode="auto">
            <a:xfrm>
              <a:off x="1816982" y="1461193"/>
              <a:ext cx="9531927" cy="4596019"/>
            </a:xfrm>
            <a:prstGeom prst="rect">
              <a:avLst/>
            </a:prstGeom>
            <a:solidFill>
              <a:schemeClr val="bg1"/>
            </a:solidFill>
            <a:ln w="12700" cap="flat" cmpd="sng" algn="ctr">
              <a:solidFill>
                <a:schemeClr val="bg1"/>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grpSp>
      <p:pic>
        <p:nvPicPr>
          <p:cNvPr id="20" name="Picture 19" descr="Visar Siemens SPS2 72.5 Transducer 3.JPG"/>
          <p:cNvPicPr>
            <a:picLocks noChangeAspect="1" noChangeArrowheads="1"/>
          </p:cNvPicPr>
          <p:nvPr/>
        </p:nvPicPr>
        <p:blipFill>
          <a:blip r:embed="rId4" cstate="print"/>
          <a:srcRect/>
          <a:stretch>
            <a:fillRect/>
          </a:stretch>
        </p:blipFill>
        <p:spPr bwMode="auto">
          <a:xfrm>
            <a:off x="2638097" y="1404298"/>
            <a:ext cx="4256689" cy="3192515"/>
          </a:xfrm>
          <a:prstGeom prst="rect">
            <a:avLst/>
          </a:prstGeom>
          <a:noFill/>
          <a:ln w="25400">
            <a:solidFill>
              <a:schemeClr val="accent1"/>
            </a:solidFill>
          </a:ln>
        </p:spPr>
      </p:pic>
      <p:sp>
        <p:nvSpPr>
          <p:cNvPr id="28" name="Title 1">
            <a:extLst>
              <a:ext uri="{FF2B5EF4-FFF2-40B4-BE49-F238E27FC236}">
                <a16:creationId xmlns:a16="http://schemas.microsoft.com/office/drawing/2014/main" id="{8DF5D383-4FB5-4966-90E3-8999E53D3B6B}"/>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desplazamiento</a:t>
            </a:r>
            <a:endParaRPr lang="en-GB" kern="0" dirty="0"/>
          </a:p>
        </p:txBody>
      </p:sp>
    </p:spTree>
    <p:extLst>
      <p:ext uri="{BB962C8B-B14F-4D97-AF65-F5344CB8AC3E}">
        <p14:creationId xmlns:p14="http://schemas.microsoft.com/office/powerpoint/2010/main" val="3404605416"/>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5374" y="815346"/>
            <a:ext cx="5111750" cy="381692"/>
          </a:xfrm>
        </p:spPr>
        <p:txBody>
          <a:bodyPr>
            <a:normAutofit/>
          </a:bodyPr>
          <a:lstStyle/>
          <a:p>
            <a:r>
              <a:rPr lang="es-MX" noProof="0" dirty="0"/>
              <a:t>Parámetros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75" y="1211583"/>
            <a:ext cx="5288182" cy="3512818"/>
          </a:xfrm>
          <a:prstGeom prst="rect">
            <a:avLst/>
          </a:prstGeom>
        </p:spPr>
      </p:pic>
      <p:pic>
        <p:nvPicPr>
          <p:cNvPr id="17" name="Picture 16"/>
          <p:cNvPicPr>
            <a:picLocks noChangeAspect="1"/>
          </p:cNvPicPr>
          <p:nvPr/>
        </p:nvPicPr>
        <p:blipFill rotWithShape="1">
          <a:blip r:embed="rId3"/>
          <a:srcRect l="63255" t="13817" r="22243" b="45160"/>
          <a:stretch/>
        </p:blipFill>
        <p:spPr>
          <a:xfrm>
            <a:off x="6358658" y="1197038"/>
            <a:ext cx="2033369" cy="3235423"/>
          </a:xfrm>
          <a:prstGeom prst="rect">
            <a:avLst/>
          </a:prstGeom>
        </p:spPr>
      </p:pic>
      <p:cxnSp>
        <p:nvCxnSpPr>
          <p:cNvPr id="8" name="Straight Connector 7"/>
          <p:cNvCxnSpPr/>
          <p:nvPr/>
        </p:nvCxnSpPr>
        <p:spPr bwMode="auto">
          <a:xfrm>
            <a:off x="1250377" y="3917696"/>
            <a:ext cx="4656647" cy="0"/>
          </a:xfrm>
          <a:prstGeom prst="line">
            <a:avLst/>
          </a:prstGeom>
          <a:ln w="28575">
            <a:headEnd type="none" w="sm" len="sm"/>
            <a:tailEnd type="none" w="sm" len="sm"/>
          </a:ln>
          <a:extLst/>
        </p:spPr>
        <p:style>
          <a:lnRef idx="1">
            <a:schemeClr val="accent5"/>
          </a:lnRef>
          <a:fillRef idx="0">
            <a:schemeClr val="accent5"/>
          </a:fillRef>
          <a:effectRef idx="0">
            <a:schemeClr val="accent5"/>
          </a:effectRef>
          <a:fontRef idx="minor">
            <a:schemeClr val="tx1"/>
          </a:fontRef>
        </p:style>
      </p:cxnSp>
      <p:cxnSp>
        <p:nvCxnSpPr>
          <p:cNvPr id="11" name="Straight Connector 10"/>
          <p:cNvCxnSpPr/>
          <p:nvPr/>
        </p:nvCxnSpPr>
        <p:spPr bwMode="auto">
          <a:xfrm>
            <a:off x="1250377" y="3848096"/>
            <a:ext cx="4656647" cy="0"/>
          </a:xfrm>
          <a:prstGeom prst="line">
            <a:avLst/>
          </a:prstGeom>
          <a:ln w="28575">
            <a:headEnd type="none" w="sm" len="sm"/>
            <a:tailEnd type="none" w="sm" len="sm"/>
          </a:ln>
          <a:extLst/>
        </p:spPr>
        <p:style>
          <a:lnRef idx="1">
            <a:schemeClr val="accent5"/>
          </a:lnRef>
          <a:fillRef idx="0">
            <a:schemeClr val="accent5"/>
          </a:fillRef>
          <a:effectRef idx="0">
            <a:schemeClr val="accent5"/>
          </a:effectRef>
          <a:fontRef idx="minor">
            <a:schemeClr val="tx1"/>
          </a:fontRef>
        </p:style>
      </p:cxnSp>
      <p:grpSp>
        <p:nvGrpSpPr>
          <p:cNvPr id="29" name="Group 28"/>
          <p:cNvGrpSpPr/>
          <p:nvPr/>
        </p:nvGrpSpPr>
        <p:grpSpPr>
          <a:xfrm>
            <a:off x="2380655" y="2833995"/>
            <a:ext cx="6011372" cy="1142257"/>
            <a:chOff x="3174206" y="3778659"/>
            <a:chExt cx="8015163" cy="1523009"/>
          </a:xfrm>
        </p:grpSpPr>
        <p:cxnSp>
          <p:nvCxnSpPr>
            <p:cNvPr id="13" name="Straight Arrow Connector 12"/>
            <p:cNvCxnSpPr/>
            <p:nvPr/>
          </p:nvCxnSpPr>
          <p:spPr bwMode="auto">
            <a:xfrm flipV="1">
              <a:off x="3174206" y="5112544"/>
              <a:ext cx="0" cy="133351"/>
            </a:xfrm>
            <a:prstGeom prst="straightConnector1">
              <a:avLst/>
            </a:prstGeom>
            <a:ln>
              <a:headEnd type="triangle"/>
              <a:tailEnd type="triangle"/>
            </a:ln>
            <a:ex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876402" y="3778659"/>
              <a:ext cx="3306888" cy="492443"/>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MX" sz="1800" dirty="0">
                  <a:ln w="0"/>
                  <a:solidFill>
                    <a:schemeClr val="tx1"/>
                  </a:solidFill>
                  <a:effectLst>
                    <a:outerShdw blurRad="38100" dist="19050" dir="2700000" algn="tl" rotWithShape="0">
                      <a:schemeClr val="dk1">
                        <a:alpha val="40000"/>
                      </a:schemeClr>
                    </a:outerShdw>
                  </a:effectLst>
                </a:rPr>
                <a:t>SOBRE-RECORRIDO</a:t>
              </a:r>
            </a:p>
          </p:txBody>
        </p:sp>
        <p:sp>
          <p:nvSpPr>
            <p:cNvPr id="18" name="Rectangle 17"/>
            <p:cNvSpPr/>
            <p:nvPr/>
          </p:nvSpPr>
          <p:spPr bwMode="auto">
            <a:xfrm>
              <a:off x="8478211" y="5024201"/>
              <a:ext cx="2711158" cy="277467"/>
            </a:xfrm>
            <a:prstGeom prst="rect">
              <a:avLst/>
            </a:prstGeom>
            <a:solidFill>
              <a:srgbClr val="FF0000">
                <a:alpha val="5098"/>
              </a:srgbClr>
            </a:solidFill>
            <a:ln w="38100" cap="flat" cmpd="sng" algn="ctr">
              <a:solidFill>
                <a:srgbClr val="FF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cxnSp>
          <p:nvCxnSpPr>
            <p:cNvPr id="26" name="Straight Arrow Connector 25"/>
            <p:cNvCxnSpPr>
              <a:stCxn id="15" idx="1"/>
            </p:cNvCxnSpPr>
            <p:nvPr/>
          </p:nvCxnSpPr>
          <p:spPr bwMode="auto">
            <a:xfrm flipH="1">
              <a:off x="3238501" y="4024880"/>
              <a:ext cx="637901" cy="1124165"/>
            </a:xfrm>
            <a:prstGeom prst="straightConnector1">
              <a:avLst/>
            </a:prstGeom>
            <a:ln>
              <a:headEnd type="none" w="sm" len="sm"/>
              <a:tailEnd type="triangle"/>
            </a:ln>
            <a:extLst/>
          </p:spPr>
          <p:style>
            <a:lnRef idx="3">
              <a:schemeClr val="accent2"/>
            </a:lnRef>
            <a:fillRef idx="0">
              <a:schemeClr val="accent2"/>
            </a:fillRef>
            <a:effectRef idx="2">
              <a:schemeClr val="accent2"/>
            </a:effectRef>
            <a:fontRef idx="minor">
              <a:schemeClr val="tx1"/>
            </a:fontRef>
          </p:style>
        </p:cxnSp>
      </p:grpSp>
      <p:sp>
        <p:nvSpPr>
          <p:cNvPr id="16" name="Title 1">
            <a:extLst>
              <a:ext uri="{FF2B5EF4-FFF2-40B4-BE49-F238E27FC236}">
                <a16:creationId xmlns:a16="http://schemas.microsoft.com/office/drawing/2014/main" id="{B67ABE33-E81B-4CCB-874F-866FBDC684EE}"/>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desplazamiento</a:t>
            </a:r>
            <a:endParaRPr lang="en-GB" kern="0" dirty="0"/>
          </a:p>
        </p:txBody>
      </p:sp>
    </p:spTree>
    <p:extLst>
      <p:ext uri="{BB962C8B-B14F-4D97-AF65-F5344CB8AC3E}">
        <p14:creationId xmlns:p14="http://schemas.microsoft.com/office/powerpoint/2010/main" val="336963365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5374" y="815346"/>
            <a:ext cx="5111750" cy="381692"/>
          </a:xfrm>
        </p:spPr>
        <p:txBody>
          <a:bodyPr>
            <a:normAutofit/>
          </a:bodyPr>
          <a:lstStyle/>
          <a:p>
            <a:r>
              <a:rPr lang="es-MX" noProof="0" dirty="0"/>
              <a:t>Parámetros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75" y="1211583"/>
            <a:ext cx="5288182" cy="3512818"/>
          </a:xfrm>
          <a:prstGeom prst="rect">
            <a:avLst/>
          </a:prstGeom>
        </p:spPr>
      </p:pic>
      <p:pic>
        <p:nvPicPr>
          <p:cNvPr id="17" name="Picture 16"/>
          <p:cNvPicPr>
            <a:picLocks noChangeAspect="1"/>
          </p:cNvPicPr>
          <p:nvPr/>
        </p:nvPicPr>
        <p:blipFill rotWithShape="1">
          <a:blip r:embed="rId3"/>
          <a:srcRect l="63255" t="13817" r="22243" b="45160"/>
          <a:stretch/>
        </p:blipFill>
        <p:spPr>
          <a:xfrm>
            <a:off x="6358658" y="1197038"/>
            <a:ext cx="2033369" cy="3235423"/>
          </a:xfrm>
          <a:prstGeom prst="rect">
            <a:avLst/>
          </a:prstGeom>
        </p:spPr>
      </p:pic>
      <p:cxnSp>
        <p:nvCxnSpPr>
          <p:cNvPr id="11" name="Straight Connector 10"/>
          <p:cNvCxnSpPr/>
          <p:nvPr/>
        </p:nvCxnSpPr>
        <p:spPr bwMode="auto">
          <a:xfrm>
            <a:off x="1250377" y="3848096"/>
            <a:ext cx="4656647" cy="0"/>
          </a:xfrm>
          <a:prstGeom prst="line">
            <a:avLst/>
          </a:prstGeom>
          <a:ln w="28575">
            <a:solidFill>
              <a:srgbClr val="00B050"/>
            </a:solidFill>
            <a:headEnd type="none" w="sm" len="sm"/>
            <a:tailEnd type="none" w="sm" len="sm"/>
          </a:ln>
          <a:extLst/>
        </p:spPr>
        <p:style>
          <a:lnRef idx="1">
            <a:schemeClr val="accent5"/>
          </a:lnRef>
          <a:fillRef idx="0">
            <a:schemeClr val="accent5"/>
          </a:fillRef>
          <a:effectRef idx="0">
            <a:schemeClr val="accent5"/>
          </a:effectRef>
          <a:fontRef idx="minor">
            <a:schemeClr val="tx1"/>
          </a:fontRef>
        </p:style>
      </p:cxnSp>
      <p:grpSp>
        <p:nvGrpSpPr>
          <p:cNvPr id="14" name="Group 13"/>
          <p:cNvGrpSpPr/>
          <p:nvPr/>
        </p:nvGrpSpPr>
        <p:grpSpPr>
          <a:xfrm>
            <a:off x="1250377" y="2833994"/>
            <a:ext cx="7141650" cy="1620236"/>
            <a:chOff x="1667169" y="3778659"/>
            <a:chExt cx="9522200" cy="2160314"/>
          </a:xfrm>
        </p:grpSpPr>
        <p:cxnSp>
          <p:nvCxnSpPr>
            <p:cNvPr id="8" name="Straight Connector 7"/>
            <p:cNvCxnSpPr/>
            <p:nvPr/>
          </p:nvCxnSpPr>
          <p:spPr bwMode="auto">
            <a:xfrm>
              <a:off x="1667169" y="5048970"/>
              <a:ext cx="6208863" cy="0"/>
            </a:xfrm>
            <a:prstGeom prst="line">
              <a:avLst/>
            </a:prstGeom>
            <a:ln w="28575">
              <a:solidFill>
                <a:srgbClr val="00B050"/>
              </a:solidFill>
              <a:headEnd type="none" w="sm" len="sm"/>
              <a:tailEnd type="none" w="sm" len="sm"/>
            </a:ln>
            <a:extLst/>
          </p:spPr>
          <p:style>
            <a:lnRef idx="1">
              <a:schemeClr val="accent5"/>
            </a:lnRef>
            <a:fillRef idx="0">
              <a:schemeClr val="accent5"/>
            </a:fillRef>
            <a:effectRef idx="0">
              <a:schemeClr val="accent5"/>
            </a:effectRef>
            <a:fontRef idx="minor">
              <a:schemeClr val="tx1"/>
            </a:fontRef>
          </p:style>
        </p:cxnSp>
        <p:cxnSp>
          <p:nvCxnSpPr>
            <p:cNvPr id="13" name="Straight Arrow Connector 12"/>
            <p:cNvCxnSpPr/>
            <p:nvPr/>
          </p:nvCxnSpPr>
          <p:spPr bwMode="auto">
            <a:xfrm>
              <a:off x="3260725" y="5048970"/>
              <a:ext cx="0" cy="81824"/>
            </a:xfrm>
            <a:prstGeom prst="straightConnector1">
              <a:avLst/>
            </a:prstGeom>
            <a:ln w="6350">
              <a:solidFill>
                <a:srgbClr val="FF0000"/>
              </a:solidFill>
              <a:headEnd type="diamond" w="med" len="med"/>
              <a:tailEnd type="diamond" w="med" len="med"/>
            </a:ln>
            <a:extLst/>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4100824" y="3778659"/>
              <a:ext cx="1511525" cy="492443"/>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MX" sz="1800" dirty="0">
                  <a:ln w="0"/>
                  <a:solidFill>
                    <a:schemeClr val="tx1"/>
                  </a:solidFill>
                  <a:effectLst>
                    <a:outerShdw blurRad="38100" dist="19050" dir="2700000" algn="tl" rotWithShape="0">
                      <a:schemeClr val="dk1">
                        <a:alpha val="40000"/>
                      </a:schemeClr>
                    </a:outerShdw>
                  </a:effectLst>
                </a:rPr>
                <a:t>REBOTE</a:t>
              </a:r>
            </a:p>
          </p:txBody>
        </p:sp>
        <p:sp>
          <p:nvSpPr>
            <p:cNvPr id="18" name="Rectangle 17"/>
            <p:cNvSpPr/>
            <p:nvPr/>
          </p:nvSpPr>
          <p:spPr bwMode="auto">
            <a:xfrm>
              <a:off x="8478211" y="5661506"/>
              <a:ext cx="2711158" cy="277467"/>
            </a:xfrm>
            <a:prstGeom prst="rect">
              <a:avLst/>
            </a:prstGeom>
            <a:solidFill>
              <a:srgbClr val="FF0000">
                <a:alpha val="5098"/>
              </a:srgbClr>
            </a:solidFill>
            <a:ln w="38100" cap="flat" cmpd="sng" algn="ctr">
              <a:solidFill>
                <a:srgbClr val="FF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cxnSp>
          <p:nvCxnSpPr>
            <p:cNvPr id="26" name="Straight Arrow Connector 25"/>
            <p:cNvCxnSpPr>
              <a:stCxn id="15" idx="1"/>
            </p:cNvCxnSpPr>
            <p:nvPr/>
          </p:nvCxnSpPr>
          <p:spPr bwMode="auto">
            <a:xfrm flipH="1">
              <a:off x="3302000" y="4024880"/>
              <a:ext cx="798824" cy="1024090"/>
            </a:xfrm>
            <a:prstGeom prst="straightConnector1">
              <a:avLst/>
            </a:prstGeom>
            <a:ln>
              <a:headEnd type="none" w="sm" len="sm"/>
              <a:tailEnd type="triangle"/>
            </a:ln>
            <a:extLst/>
          </p:spPr>
          <p:style>
            <a:lnRef idx="3">
              <a:schemeClr val="accent2"/>
            </a:lnRef>
            <a:fillRef idx="0">
              <a:schemeClr val="accent2"/>
            </a:fillRef>
            <a:effectRef idx="2">
              <a:schemeClr val="accent2"/>
            </a:effectRef>
            <a:fontRef idx="minor">
              <a:schemeClr val="tx1"/>
            </a:fontRef>
          </p:style>
        </p:cxnSp>
      </p:grpSp>
      <p:sp>
        <p:nvSpPr>
          <p:cNvPr id="16" name="Title 1">
            <a:extLst>
              <a:ext uri="{FF2B5EF4-FFF2-40B4-BE49-F238E27FC236}">
                <a16:creationId xmlns:a16="http://schemas.microsoft.com/office/drawing/2014/main" id="{7EE94639-A008-4644-A4C4-810B4F4BCF8D}"/>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desplazamiento</a:t>
            </a:r>
            <a:endParaRPr lang="en-GB" kern="0" dirty="0"/>
          </a:p>
        </p:txBody>
      </p:sp>
    </p:spTree>
    <p:extLst>
      <p:ext uri="{BB962C8B-B14F-4D97-AF65-F5344CB8AC3E}">
        <p14:creationId xmlns:p14="http://schemas.microsoft.com/office/powerpoint/2010/main" val="2748171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5374" y="815346"/>
            <a:ext cx="5111750" cy="381692"/>
          </a:xfrm>
        </p:spPr>
        <p:txBody>
          <a:bodyPr>
            <a:normAutofit/>
          </a:bodyPr>
          <a:lstStyle/>
          <a:p>
            <a:r>
              <a:rPr lang="es-MX" noProof="0" dirty="0"/>
              <a:t>Parámetros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75" y="1211583"/>
            <a:ext cx="5288182" cy="3512818"/>
          </a:xfrm>
          <a:prstGeom prst="rect">
            <a:avLst/>
          </a:prstGeom>
        </p:spPr>
      </p:pic>
      <p:pic>
        <p:nvPicPr>
          <p:cNvPr id="17" name="Picture 16"/>
          <p:cNvPicPr>
            <a:picLocks noChangeAspect="1"/>
          </p:cNvPicPr>
          <p:nvPr/>
        </p:nvPicPr>
        <p:blipFill rotWithShape="1">
          <a:blip r:embed="rId3"/>
          <a:srcRect l="63255" t="13817" r="22243" b="45160"/>
          <a:stretch/>
        </p:blipFill>
        <p:spPr>
          <a:xfrm>
            <a:off x="6358658" y="1197038"/>
            <a:ext cx="2033369" cy="3235423"/>
          </a:xfrm>
          <a:prstGeom prst="rect">
            <a:avLst/>
          </a:prstGeom>
        </p:spPr>
      </p:pic>
      <p:sp>
        <p:nvSpPr>
          <p:cNvPr id="15" name="TextBox 14"/>
          <p:cNvSpPr txBox="1"/>
          <p:nvPr/>
        </p:nvSpPr>
        <p:spPr>
          <a:xfrm>
            <a:off x="2347235" y="3021031"/>
            <a:ext cx="2471832" cy="646331"/>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s-MX" sz="1800" dirty="0">
                <a:ln w="0"/>
                <a:solidFill>
                  <a:schemeClr val="tx1"/>
                </a:solidFill>
                <a:effectLst>
                  <a:outerShdw blurRad="38100" dist="19050" dir="2700000" algn="tl" rotWithShape="0">
                    <a:schemeClr val="dk1">
                      <a:alpha val="40000"/>
                    </a:schemeClr>
                  </a:outerShdw>
                </a:effectLst>
              </a:rPr>
              <a:t>ZONA DE </a:t>
            </a:r>
          </a:p>
          <a:p>
            <a:pPr algn="ctr"/>
            <a:r>
              <a:rPr lang="es-MX" sz="1800" dirty="0">
                <a:ln w="0"/>
                <a:solidFill>
                  <a:schemeClr val="tx1"/>
                </a:solidFill>
                <a:effectLst>
                  <a:outerShdw blurRad="38100" dist="19050" dir="2700000" algn="tl" rotWithShape="0">
                    <a:schemeClr val="dk1">
                      <a:alpha val="40000"/>
                    </a:schemeClr>
                  </a:outerShdw>
                </a:effectLst>
              </a:rPr>
              <a:t>AMORTIGUAMIENTO</a:t>
            </a:r>
          </a:p>
        </p:txBody>
      </p:sp>
      <p:sp>
        <p:nvSpPr>
          <p:cNvPr id="18" name="Rectangle 17"/>
          <p:cNvSpPr/>
          <p:nvPr/>
        </p:nvSpPr>
        <p:spPr bwMode="auto">
          <a:xfrm>
            <a:off x="6358658" y="4246130"/>
            <a:ext cx="2033369" cy="208100"/>
          </a:xfrm>
          <a:prstGeom prst="rect">
            <a:avLst/>
          </a:prstGeom>
          <a:solidFill>
            <a:srgbClr val="FF0000">
              <a:alpha val="5098"/>
            </a:srgbClr>
          </a:solidFill>
          <a:ln w="38100" cap="flat" cmpd="sng" algn="ctr">
            <a:solidFill>
              <a:srgbClr val="FF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sp>
        <p:nvSpPr>
          <p:cNvPr id="27" name="Rectangle 26"/>
          <p:cNvSpPr/>
          <p:nvPr/>
        </p:nvSpPr>
        <p:spPr bwMode="auto">
          <a:xfrm>
            <a:off x="2161309" y="3620065"/>
            <a:ext cx="1274618" cy="397754"/>
          </a:xfrm>
          <a:prstGeom prst="rect">
            <a:avLst/>
          </a:prstGeom>
          <a:solidFill>
            <a:srgbClr val="FFFF00">
              <a:alpha val="10196"/>
            </a:srgbClr>
          </a:solidFill>
          <a:ln w="38100" cap="flat" cmpd="sng" algn="ctr">
            <a:solidFill>
              <a:srgbClr val="FF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sp>
        <p:nvSpPr>
          <p:cNvPr id="28" name="Rectangle 27"/>
          <p:cNvSpPr/>
          <p:nvPr/>
        </p:nvSpPr>
        <p:spPr bwMode="auto">
          <a:xfrm>
            <a:off x="6358658" y="3758530"/>
            <a:ext cx="2033369" cy="208100"/>
          </a:xfrm>
          <a:prstGeom prst="rect">
            <a:avLst/>
          </a:prstGeom>
          <a:solidFill>
            <a:srgbClr val="FF0000">
              <a:alpha val="5098"/>
            </a:srgbClr>
          </a:solidFill>
          <a:ln w="38100" cap="flat" cmpd="sng" algn="ctr">
            <a:solidFill>
              <a:srgbClr val="FF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sp>
        <p:nvSpPr>
          <p:cNvPr id="12" name="Title 1">
            <a:extLst>
              <a:ext uri="{FF2B5EF4-FFF2-40B4-BE49-F238E27FC236}">
                <a16:creationId xmlns:a16="http://schemas.microsoft.com/office/drawing/2014/main" id="{68D86E3A-AC2D-42C8-864F-DB06EA3C0548}"/>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desplazamiento</a:t>
            </a:r>
            <a:endParaRPr lang="en-GB" kern="0" dirty="0"/>
          </a:p>
        </p:txBody>
      </p:sp>
    </p:spTree>
    <p:extLst>
      <p:ext uri="{BB962C8B-B14F-4D97-AF65-F5344CB8AC3E}">
        <p14:creationId xmlns:p14="http://schemas.microsoft.com/office/powerpoint/2010/main" val="124484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27" grpId="0" animBg="1"/>
      <p:bldP spid="2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5374" y="815346"/>
            <a:ext cx="5111750" cy="381692"/>
          </a:xfrm>
        </p:spPr>
        <p:txBody>
          <a:bodyPr>
            <a:normAutofit/>
          </a:bodyPr>
          <a:lstStyle/>
          <a:p>
            <a:r>
              <a:rPr lang="es-MX" noProof="0" dirty="0" smtClean="0"/>
              <a:t>Parámetros</a:t>
            </a:r>
            <a:endParaRPr lang="es-MX" noProof="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375" y="1211583"/>
            <a:ext cx="5288182" cy="3512818"/>
          </a:xfrm>
          <a:prstGeom prst="rect">
            <a:avLst/>
          </a:prstGeom>
        </p:spPr>
      </p:pic>
      <p:pic>
        <p:nvPicPr>
          <p:cNvPr id="17" name="Picture 16"/>
          <p:cNvPicPr>
            <a:picLocks noChangeAspect="1"/>
          </p:cNvPicPr>
          <p:nvPr/>
        </p:nvPicPr>
        <p:blipFill rotWithShape="1">
          <a:blip r:embed="rId4"/>
          <a:srcRect l="63255" t="13817" r="22243" b="45160"/>
          <a:stretch/>
        </p:blipFill>
        <p:spPr>
          <a:xfrm>
            <a:off x="6358658" y="1197038"/>
            <a:ext cx="2033369" cy="3235423"/>
          </a:xfrm>
          <a:prstGeom prst="rect">
            <a:avLst/>
          </a:prstGeom>
        </p:spPr>
      </p:pic>
      <p:sp>
        <p:nvSpPr>
          <p:cNvPr id="15" name="TextBox 14"/>
          <p:cNvSpPr txBox="1"/>
          <p:nvPr/>
        </p:nvSpPr>
        <p:spPr>
          <a:xfrm>
            <a:off x="2080603" y="2556562"/>
            <a:ext cx="3057248" cy="646331"/>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s-MX" sz="1800" dirty="0">
                <a:ln w="0"/>
                <a:solidFill>
                  <a:schemeClr val="tx1"/>
                </a:solidFill>
                <a:effectLst>
                  <a:outerShdw blurRad="38100" dist="19050" dir="2700000" algn="tl" rotWithShape="0">
                    <a:schemeClr val="dk1">
                      <a:alpha val="40000"/>
                    </a:schemeClr>
                  </a:outerShdw>
                </a:effectLst>
              </a:rPr>
              <a:t>PUNTOS PARA</a:t>
            </a:r>
          </a:p>
          <a:p>
            <a:pPr algn="ctr"/>
            <a:r>
              <a:rPr lang="es-MX" sz="1800" dirty="0">
                <a:ln w="0"/>
                <a:solidFill>
                  <a:schemeClr val="tx1"/>
                </a:solidFill>
                <a:effectLst>
                  <a:outerShdw blurRad="38100" dist="19050" dir="2700000" algn="tl" rotWithShape="0">
                    <a:schemeClr val="dk1">
                      <a:alpha val="40000"/>
                    </a:schemeClr>
                  </a:outerShdw>
                </a:effectLst>
              </a:rPr>
              <a:t>CÁLCULO DE VELOCIDAD</a:t>
            </a:r>
          </a:p>
        </p:txBody>
      </p:sp>
      <p:sp>
        <p:nvSpPr>
          <p:cNvPr id="28" name="Rectangle 27"/>
          <p:cNvSpPr/>
          <p:nvPr/>
        </p:nvSpPr>
        <p:spPr bwMode="auto">
          <a:xfrm>
            <a:off x="6358658" y="2798937"/>
            <a:ext cx="2033369" cy="208100"/>
          </a:xfrm>
          <a:prstGeom prst="rect">
            <a:avLst/>
          </a:prstGeom>
          <a:solidFill>
            <a:srgbClr val="FF0000">
              <a:alpha val="5098"/>
            </a:srgbClr>
          </a:solidFill>
          <a:ln w="38100" cap="flat" cmpd="sng" algn="ctr">
            <a:solidFill>
              <a:srgbClr val="FF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sp>
        <p:nvSpPr>
          <p:cNvPr id="4" name="Oval 3"/>
          <p:cNvSpPr/>
          <p:nvPr/>
        </p:nvSpPr>
        <p:spPr bwMode="auto">
          <a:xfrm>
            <a:off x="1729708" y="2459236"/>
            <a:ext cx="133892" cy="133892"/>
          </a:xfrm>
          <a:prstGeom prst="ellipse">
            <a:avLst/>
          </a:prstGeom>
          <a:noFill/>
          <a:ln>
            <a:headEnd type="none" w="sm" len="sm"/>
            <a:tailEnd type="none" w="sm" len="sm"/>
          </a:ln>
          <a:extLst/>
        </p:spPr>
        <p:style>
          <a:lnRef idx="2">
            <a:schemeClr val="accent1"/>
          </a:lnRef>
          <a:fillRef idx="1">
            <a:schemeClr val="lt1"/>
          </a:fillRef>
          <a:effectRef idx="0">
            <a:schemeClr val="accent1"/>
          </a:effectRef>
          <a:fontRef idx="minor">
            <a:schemeClr val="dk1"/>
          </a:fontRef>
        </p:style>
        <p:txBody>
          <a:bodyPr vert="horz" wrap="none" lIns="68580" tIns="34290" rIns="68580" bIns="34290" numCol="1" rtlCol="0" anchor="t" anchorCtr="0" compatLnSpc="1">
            <a:prstTxWarp prst="textNoShape">
              <a:avLst/>
            </a:prstTxWarp>
          </a:bodyPr>
          <a:lstStyle/>
          <a:p>
            <a:pPr defTabSz="685800"/>
            <a:endParaRPr lang="es-MX" sz="1800">
              <a:solidFill>
                <a:schemeClr val="tx1"/>
              </a:solidFill>
              <a:latin typeface="Arial" pitchFamily="34" charset="0"/>
            </a:endParaRPr>
          </a:p>
        </p:txBody>
      </p:sp>
      <p:sp>
        <p:nvSpPr>
          <p:cNvPr id="11" name="Oval 10"/>
          <p:cNvSpPr/>
          <p:nvPr/>
        </p:nvSpPr>
        <p:spPr bwMode="auto">
          <a:xfrm>
            <a:off x="1965452" y="3107530"/>
            <a:ext cx="133892" cy="133892"/>
          </a:xfrm>
          <a:prstGeom prst="ellipse">
            <a:avLst/>
          </a:prstGeom>
          <a:noFill/>
          <a:ln>
            <a:headEnd type="none" w="sm" len="sm"/>
            <a:tailEnd type="none" w="sm" len="sm"/>
          </a:ln>
          <a:extLst/>
        </p:spPr>
        <p:style>
          <a:lnRef idx="2">
            <a:schemeClr val="accent1"/>
          </a:lnRef>
          <a:fillRef idx="1">
            <a:schemeClr val="lt1"/>
          </a:fillRef>
          <a:effectRef idx="0">
            <a:schemeClr val="accent1"/>
          </a:effectRef>
          <a:fontRef idx="minor">
            <a:schemeClr val="dk1"/>
          </a:fontRef>
        </p:style>
        <p:txBody>
          <a:bodyPr vert="horz" wrap="none" lIns="68580" tIns="34290" rIns="68580" bIns="34290" numCol="1" rtlCol="0" anchor="t" anchorCtr="0" compatLnSpc="1">
            <a:prstTxWarp prst="textNoShape">
              <a:avLst/>
            </a:prstTxWarp>
          </a:bodyPr>
          <a:lstStyle/>
          <a:p>
            <a:pPr defTabSz="685800"/>
            <a:endParaRPr lang="es-MX" sz="1800">
              <a:solidFill>
                <a:schemeClr val="tx1"/>
              </a:solidFill>
              <a:latin typeface="Arial" pitchFamily="34" charset="0"/>
            </a:endParaRPr>
          </a:p>
        </p:txBody>
      </p:sp>
      <p:cxnSp>
        <p:nvCxnSpPr>
          <p:cNvPr id="12" name="Straight Arrow Connector 11"/>
          <p:cNvCxnSpPr>
            <a:stCxn id="15" idx="1"/>
            <a:endCxn id="4" idx="6"/>
          </p:cNvCxnSpPr>
          <p:nvPr/>
        </p:nvCxnSpPr>
        <p:spPr bwMode="auto">
          <a:xfrm flipH="1" flipV="1">
            <a:off x="1863600" y="2526182"/>
            <a:ext cx="217003" cy="353546"/>
          </a:xfrm>
          <a:prstGeom prst="straightConnector1">
            <a:avLst/>
          </a:prstGeom>
          <a:ln>
            <a:headEnd type="none" w="sm" len="sm"/>
            <a:tailEnd type="triangle"/>
          </a:ln>
          <a:extLst/>
        </p:spPr>
        <p:style>
          <a:lnRef idx="3">
            <a:schemeClr val="accent2"/>
          </a:lnRef>
          <a:fillRef idx="0">
            <a:schemeClr val="accent2"/>
          </a:fillRef>
          <a:effectRef idx="2">
            <a:schemeClr val="accent2"/>
          </a:effectRef>
          <a:fontRef idx="minor">
            <a:schemeClr val="tx1"/>
          </a:fontRef>
        </p:style>
      </p:cxnSp>
      <p:cxnSp>
        <p:nvCxnSpPr>
          <p:cNvPr id="16" name="Straight Arrow Connector 15"/>
          <p:cNvCxnSpPr>
            <a:stCxn id="15" idx="1"/>
            <a:endCxn id="11" idx="6"/>
          </p:cNvCxnSpPr>
          <p:nvPr/>
        </p:nvCxnSpPr>
        <p:spPr bwMode="auto">
          <a:xfrm>
            <a:off x="2080603" y="2879728"/>
            <a:ext cx="18741" cy="294748"/>
          </a:xfrm>
          <a:prstGeom prst="straightConnector1">
            <a:avLst/>
          </a:prstGeom>
          <a:ln>
            <a:headEnd type="none" w="sm" len="sm"/>
            <a:tailEnd type="triangle"/>
          </a:ln>
          <a:extLst/>
        </p:spPr>
        <p:style>
          <a:lnRef idx="3">
            <a:schemeClr val="accent2"/>
          </a:lnRef>
          <a:fillRef idx="0">
            <a:schemeClr val="accent2"/>
          </a:fillRef>
          <a:effectRef idx="2">
            <a:schemeClr val="accent2"/>
          </a:effectRef>
          <a:fontRef idx="minor">
            <a:schemeClr val="tx1"/>
          </a:fontRef>
        </p:style>
      </p:cxnSp>
      <p:cxnSp>
        <p:nvCxnSpPr>
          <p:cNvPr id="19" name="Straight Connector 18"/>
          <p:cNvCxnSpPr/>
          <p:nvPr/>
        </p:nvCxnSpPr>
        <p:spPr bwMode="auto">
          <a:xfrm>
            <a:off x="1800820" y="2005013"/>
            <a:ext cx="0" cy="2295525"/>
          </a:xfrm>
          <a:prstGeom prst="line">
            <a:avLst/>
          </a:prstGeom>
          <a:ln>
            <a:headEnd type="none" w="sm" len="sm"/>
            <a:tailEnd type="none" w="sm" len="sm"/>
          </a:ln>
          <a:extLst/>
        </p:spPr>
        <p:style>
          <a:lnRef idx="1">
            <a:schemeClr val="accent5"/>
          </a:lnRef>
          <a:fillRef idx="0">
            <a:schemeClr val="accent5"/>
          </a:fillRef>
          <a:effectRef idx="0">
            <a:schemeClr val="accent5"/>
          </a:effectRef>
          <a:fontRef idx="minor">
            <a:schemeClr val="tx1"/>
          </a:fontRef>
        </p:style>
      </p:cxnSp>
      <p:cxnSp>
        <p:nvCxnSpPr>
          <p:cNvPr id="24" name="Straight Connector 23"/>
          <p:cNvCxnSpPr/>
          <p:nvPr/>
        </p:nvCxnSpPr>
        <p:spPr bwMode="auto">
          <a:xfrm>
            <a:off x="2031205" y="2003227"/>
            <a:ext cx="0" cy="2295525"/>
          </a:xfrm>
          <a:prstGeom prst="line">
            <a:avLst/>
          </a:prstGeom>
          <a:ln>
            <a:headEnd type="none" w="sm" len="sm"/>
            <a:tailEnd type="none" w="sm" len="sm"/>
          </a:ln>
          <a:extLst/>
        </p:spPr>
        <p:style>
          <a:lnRef idx="1">
            <a:schemeClr val="accent5"/>
          </a:lnRef>
          <a:fillRef idx="0">
            <a:schemeClr val="accent5"/>
          </a:fillRef>
          <a:effectRef idx="0">
            <a:schemeClr val="accent5"/>
          </a:effectRef>
          <a:fontRef idx="minor">
            <a:schemeClr val="tx1"/>
          </a:fontRef>
        </p:style>
      </p:cxnSp>
      <p:cxnSp>
        <p:nvCxnSpPr>
          <p:cNvPr id="23" name="Straight Arrow Connector 22"/>
          <p:cNvCxnSpPr/>
          <p:nvPr/>
        </p:nvCxnSpPr>
        <p:spPr bwMode="auto">
          <a:xfrm flipV="1">
            <a:off x="1800820" y="2003227"/>
            <a:ext cx="230385" cy="1786"/>
          </a:xfrm>
          <a:prstGeom prst="straightConnector1">
            <a:avLst/>
          </a:prstGeom>
          <a:ln>
            <a:headEnd type="triangle"/>
            <a:tailEnd type="triangle"/>
          </a:ln>
          <a:extLst/>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878287" y="1528477"/>
            <a:ext cx="2762359" cy="646331"/>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s-MX" sz="1800" dirty="0">
                <a:ln w="0"/>
                <a:solidFill>
                  <a:schemeClr val="tx1"/>
                </a:solidFill>
                <a:effectLst>
                  <a:outerShdw blurRad="38100" dist="19050" dir="2700000" algn="tl" rotWithShape="0">
                    <a:schemeClr val="dk1">
                      <a:alpha val="40000"/>
                    </a:schemeClr>
                  </a:outerShdw>
                </a:effectLst>
              </a:rPr>
              <a:t>TIEMPO DESPUÉS</a:t>
            </a:r>
          </a:p>
          <a:p>
            <a:pPr algn="ctr"/>
            <a:r>
              <a:rPr lang="es-MX" sz="1800" dirty="0">
                <a:ln w="0"/>
                <a:solidFill>
                  <a:schemeClr val="tx1"/>
                </a:solidFill>
                <a:effectLst>
                  <a:outerShdw blurRad="38100" dist="19050" dir="2700000" algn="tl" rotWithShape="0">
                    <a:schemeClr val="dk1">
                      <a:alpha val="40000"/>
                    </a:schemeClr>
                  </a:outerShdw>
                </a:effectLst>
              </a:rPr>
              <a:t>DEL PUNTO SUPERIOR</a:t>
            </a:r>
          </a:p>
        </p:txBody>
      </p:sp>
      <p:cxnSp>
        <p:nvCxnSpPr>
          <p:cNvPr id="32" name="Straight Arrow Connector 31"/>
          <p:cNvCxnSpPr>
            <a:stCxn id="31" idx="1"/>
          </p:cNvCxnSpPr>
          <p:nvPr/>
        </p:nvCxnSpPr>
        <p:spPr bwMode="auto">
          <a:xfrm>
            <a:off x="1878287" y="1851643"/>
            <a:ext cx="48093" cy="137039"/>
          </a:xfrm>
          <a:prstGeom prst="straightConnector1">
            <a:avLst/>
          </a:prstGeom>
          <a:ln>
            <a:headEnd type="none" w="sm" len="sm"/>
            <a:tailEnd type="triangle"/>
          </a:ln>
          <a:extLst/>
        </p:spPr>
        <p:style>
          <a:lnRef idx="3">
            <a:schemeClr val="accent2"/>
          </a:lnRef>
          <a:fillRef idx="0">
            <a:schemeClr val="accent2"/>
          </a:fillRef>
          <a:effectRef idx="2">
            <a:schemeClr val="accent2"/>
          </a:effectRef>
          <a:fontRef idx="minor">
            <a:schemeClr val="tx1"/>
          </a:fontRef>
        </p:style>
      </p:cxnSp>
      <p:sp>
        <p:nvSpPr>
          <p:cNvPr id="35" name="TextBox 34"/>
          <p:cNvSpPr txBox="1"/>
          <p:nvPr/>
        </p:nvSpPr>
        <p:spPr>
          <a:xfrm>
            <a:off x="2564151" y="3223561"/>
            <a:ext cx="2071769"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MX" sz="1800" dirty="0">
                <a:ln w="0"/>
                <a:solidFill>
                  <a:schemeClr val="tx1"/>
                </a:solidFill>
                <a:effectLst>
                  <a:outerShdw blurRad="38100" dist="19050" dir="2700000" algn="tl" rotWithShape="0">
                    <a:schemeClr val="dk1">
                      <a:alpha val="40000"/>
                    </a:schemeClr>
                  </a:outerShdw>
                </a:effectLst>
              </a:rPr>
              <a:t>SEPARACIÓN DE CONTACTOS</a:t>
            </a:r>
          </a:p>
        </p:txBody>
      </p:sp>
      <p:cxnSp>
        <p:nvCxnSpPr>
          <p:cNvPr id="36" name="Straight Arrow Connector 35"/>
          <p:cNvCxnSpPr>
            <a:stCxn id="35" idx="1"/>
          </p:cNvCxnSpPr>
          <p:nvPr/>
        </p:nvCxnSpPr>
        <p:spPr bwMode="auto">
          <a:xfrm flipH="1">
            <a:off x="1800821" y="3546727"/>
            <a:ext cx="763330" cy="597189"/>
          </a:xfrm>
          <a:prstGeom prst="straightConnector1">
            <a:avLst/>
          </a:prstGeom>
          <a:ln>
            <a:headEnd type="none" w="sm" len="sm"/>
            <a:tailEnd type="triangle"/>
          </a:ln>
          <a:extLst/>
        </p:spPr>
        <p:style>
          <a:lnRef idx="3">
            <a:schemeClr val="accent2"/>
          </a:lnRef>
          <a:fillRef idx="0">
            <a:schemeClr val="accent2"/>
          </a:fillRef>
          <a:effectRef idx="2">
            <a:schemeClr val="accent2"/>
          </a:effectRef>
          <a:fontRef idx="minor">
            <a:schemeClr val="tx1"/>
          </a:fontRef>
        </p:style>
      </p:cxnSp>
      <p:sp>
        <p:nvSpPr>
          <p:cNvPr id="21" name="Title 1">
            <a:extLst>
              <a:ext uri="{FF2B5EF4-FFF2-40B4-BE49-F238E27FC236}">
                <a16:creationId xmlns:a16="http://schemas.microsoft.com/office/drawing/2014/main" id="{DF3B49DA-5A39-4217-B1BA-9E5396A437E6}"/>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desplazamiento</a:t>
            </a:r>
            <a:endParaRPr lang="en-GB" kern="0" dirty="0"/>
          </a:p>
        </p:txBody>
      </p:sp>
    </p:spTree>
    <p:extLst>
      <p:ext uri="{BB962C8B-B14F-4D97-AF65-F5344CB8AC3E}">
        <p14:creationId xmlns:p14="http://schemas.microsoft.com/office/powerpoint/2010/main" val="2616124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par>
                                <p:cTn id="41" presetID="10"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500"/>
                                        <p:tgtEl>
                                          <p:spTgt spid="35"/>
                                        </p:tgtEl>
                                      </p:cBhvr>
                                    </p:animEffect>
                                    <p:set>
                                      <p:cBhvr>
                                        <p:cTn id="48" dur="1" fill="hold">
                                          <p:stCondLst>
                                            <p:cond delay="499"/>
                                          </p:stCondLst>
                                        </p:cTn>
                                        <p:tgtEl>
                                          <p:spTgt spid="35"/>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9"/>
                                        </p:tgtEl>
                                      </p:cBhvr>
                                    </p:animEffect>
                                    <p:set>
                                      <p:cBhvr>
                                        <p:cTn id="51" dur="1" fill="hold">
                                          <p:stCondLst>
                                            <p:cond delay="499"/>
                                          </p:stCondLst>
                                        </p:cTn>
                                        <p:tgtEl>
                                          <p:spTgt spid="19"/>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36"/>
                                        </p:tgtEl>
                                      </p:cBhvr>
                                    </p:animEffect>
                                    <p:set>
                                      <p:cBhvr>
                                        <p:cTn id="54" dur="1" fill="hold">
                                          <p:stCondLst>
                                            <p:cond delay="499"/>
                                          </p:stCondLst>
                                        </p:cTn>
                                        <p:tgtEl>
                                          <p:spTgt spid="36"/>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4"/>
                                        </p:tgtEl>
                                      </p:cBhvr>
                                    </p:animEffect>
                                    <p:set>
                                      <p:cBhvr>
                                        <p:cTn id="57" dur="1" fill="hold">
                                          <p:stCondLst>
                                            <p:cond delay="499"/>
                                          </p:stCondLst>
                                        </p:cTn>
                                        <p:tgtEl>
                                          <p:spTgt spid="4"/>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2"/>
                                        </p:tgtEl>
                                      </p:cBhvr>
                                    </p:animEffect>
                                    <p:set>
                                      <p:cBhvr>
                                        <p:cTn id="60" dur="1" fill="hold">
                                          <p:stCondLst>
                                            <p:cond delay="499"/>
                                          </p:stCondLst>
                                        </p:cTn>
                                        <p:tgtEl>
                                          <p:spTgt spid="12"/>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24"/>
                                        </p:tgtEl>
                                      </p:cBhvr>
                                    </p:animEffect>
                                    <p:set>
                                      <p:cBhvr>
                                        <p:cTn id="63" dur="1" fill="hold">
                                          <p:stCondLst>
                                            <p:cond delay="499"/>
                                          </p:stCondLst>
                                        </p:cTn>
                                        <p:tgtEl>
                                          <p:spTgt spid="24"/>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23"/>
                                        </p:tgtEl>
                                      </p:cBhvr>
                                    </p:animEffect>
                                    <p:set>
                                      <p:cBhvr>
                                        <p:cTn id="66" dur="1" fill="hold">
                                          <p:stCondLst>
                                            <p:cond delay="499"/>
                                          </p:stCondLst>
                                        </p:cTn>
                                        <p:tgtEl>
                                          <p:spTgt spid="23"/>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32"/>
                                        </p:tgtEl>
                                      </p:cBhvr>
                                    </p:animEffect>
                                    <p:set>
                                      <p:cBhvr>
                                        <p:cTn id="69" dur="1" fill="hold">
                                          <p:stCondLst>
                                            <p:cond delay="499"/>
                                          </p:stCondLst>
                                        </p:cTn>
                                        <p:tgtEl>
                                          <p:spTgt spid="32"/>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500"/>
                                        <p:tgtEl>
                                          <p:spTgt spid="31"/>
                                        </p:tgtEl>
                                      </p:cBhvr>
                                    </p:animEffect>
                                    <p:set>
                                      <p:cBhvr>
                                        <p:cTn id="72" dur="1" fill="hold">
                                          <p:stCondLst>
                                            <p:cond delay="499"/>
                                          </p:stCondLst>
                                        </p:cTn>
                                        <p:tgtEl>
                                          <p:spTgt spid="31"/>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11"/>
                                        </p:tgtEl>
                                      </p:cBhvr>
                                    </p:animEffect>
                                    <p:set>
                                      <p:cBhvr>
                                        <p:cTn id="75" dur="1" fill="hold">
                                          <p:stCondLst>
                                            <p:cond delay="499"/>
                                          </p:stCondLst>
                                        </p:cTn>
                                        <p:tgtEl>
                                          <p:spTgt spid="11"/>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16"/>
                                        </p:tgtEl>
                                      </p:cBhvr>
                                    </p:animEffect>
                                    <p:set>
                                      <p:cBhvr>
                                        <p:cTn id="78" dur="1" fill="hold">
                                          <p:stCondLst>
                                            <p:cond delay="499"/>
                                          </p:stCondLst>
                                        </p:cTn>
                                        <p:tgtEl>
                                          <p:spTgt spid="16"/>
                                        </p:tgtEl>
                                        <p:attrNameLst>
                                          <p:attrName>style.visibility</p:attrName>
                                        </p:attrNameLst>
                                      </p:cBhvr>
                                      <p:to>
                                        <p:strVal val="hidden"/>
                                      </p:to>
                                    </p:set>
                                  </p:childTnLst>
                                </p:cTn>
                              </p:par>
                              <p:par>
                                <p:cTn id="79" presetID="10" presetClass="exit" presetSubtype="0" fill="hold" grpId="0" nodeType="withEffect">
                                  <p:stCondLst>
                                    <p:cond delay="0"/>
                                  </p:stCondLst>
                                  <p:childTnLst>
                                    <p:animEffect transition="out" filter="fade">
                                      <p:cBhvr>
                                        <p:cTn id="80" dur="500"/>
                                        <p:tgtEl>
                                          <p:spTgt spid="15"/>
                                        </p:tgtEl>
                                      </p:cBhvr>
                                    </p:animEffect>
                                    <p:set>
                                      <p:cBhvr>
                                        <p:cTn id="81" dur="1" fill="hold">
                                          <p:stCondLst>
                                            <p:cond delay="499"/>
                                          </p:stCondLst>
                                        </p:cTn>
                                        <p:tgtEl>
                                          <p:spTgt spid="15"/>
                                        </p:tgtEl>
                                        <p:attrNameLst>
                                          <p:attrName>style.visibility</p:attrName>
                                        </p:attrNameLst>
                                      </p:cBhvr>
                                      <p:to>
                                        <p:strVal val="hidden"/>
                                      </p:to>
                                    </p:set>
                                  </p:childTnLst>
                                </p:cTn>
                              </p:par>
                            </p:childTnLst>
                          </p:cTn>
                        </p:par>
                        <p:par>
                          <p:cTn id="82" fill="hold">
                            <p:stCondLst>
                              <p:cond delay="500"/>
                            </p:stCondLst>
                            <p:childTnLst>
                              <p:par>
                                <p:cTn id="83" presetID="26" presetClass="emph" presetSubtype="0" fill="hold" grpId="0" nodeType="afterEffect">
                                  <p:stCondLst>
                                    <p:cond delay="0"/>
                                  </p:stCondLst>
                                  <p:childTnLst>
                                    <p:animEffect transition="out" filter="fade">
                                      <p:cBhvr>
                                        <p:cTn id="84" dur="500" tmFilter="0, 0; .2, .5; .8, .5; 1, 0"/>
                                        <p:tgtEl>
                                          <p:spTgt spid="28"/>
                                        </p:tgtEl>
                                      </p:cBhvr>
                                    </p:animEffect>
                                    <p:animScale>
                                      <p:cBhvr>
                                        <p:cTn id="85" dur="25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8" grpId="0" animBg="1"/>
      <p:bldP spid="4" grpId="0" animBg="1"/>
      <p:bldP spid="4" grpId="1" animBg="1"/>
      <p:bldP spid="11" grpId="0" animBg="1"/>
      <p:bldP spid="11" grpId="1" animBg="1"/>
      <p:bldP spid="31" grpId="0" animBg="1"/>
      <p:bldP spid="31" grpId="1" animBg="1"/>
      <p:bldP spid="35" grpId="0" animBg="1"/>
      <p:bldP spid="35"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5374" y="815346"/>
            <a:ext cx="5111750" cy="381692"/>
          </a:xfrm>
        </p:spPr>
        <p:txBody>
          <a:bodyPr>
            <a:normAutofit/>
          </a:bodyPr>
          <a:lstStyle/>
          <a:p>
            <a:r>
              <a:rPr lang="es-MX" noProof="0" dirty="0"/>
              <a:t>Parámetros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75" y="1211583"/>
            <a:ext cx="5288182" cy="3512818"/>
          </a:xfrm>
          <a:prstGeom prst="rect">
            <a:avLst/>
          </a:prstGeom>
        </p:spPr>
      </p:pic>
      <p:pic>
        <p:nvPicPr>
          <p:cNvPr id="17" name="Picture 16"/>
          <p:cNvPicPr>
            <a:picLocks noChangeAspect="1"/>
          </p:cNvPicPr>
          <p:nvPr/>
        </p:nvPicPr>
        <p:blipFill rotWithShape="1">
          <a:blip r:embed="rId3"/>
          <a:srcRect l="63255" t="13817" r="22243" b="45160"/>
          <a:stretch/>
        </p:blipFill>
        <p:spPr>
          <a:xfrm>
            <a:off x="6358658" y="1197038"/>
            <a:ext cx="2033369" cy="3235423"/>
          </a:xfrm>
          <a:prstGeom prst="rect">
            <a:avLst/>
          </a:prstGeom>
        </p:spPr>
      </p:pic>
      <p:cxnSp>
        <p:nvCxnSpPr>
          <p:cNvPr id="8" name="Straight Connector 7"/>
          <p:cNvCxnSpPr/>
          <p:nvPr/>
        </p:nvCxnSpPr>
        <p:spPr bwMode="auto">
          <a:xfrm flipV="1">
            <a:off x="1798439" y="2071688"/>
            <a:ext cx="0" cy="2169315"/>
          </a:xfrm>
          <a:prstGeom prst="line">
            <a:avLst/>
          </a:prstGeom>
          <a:ln w="28575">
            <a:headEnd type="none" w="sm" len="sm"/>
            <a:tailEnd type="none" w="sm" len="sm"/>
          </a:ln>
          <a:extLst/>
        </p:spPr>
        <p:style>
          <a:lnRef idx="1">
            <a:schemeClr val="accent5"/>
          </a:lnRef>
          <a:fillRef idx="0">
            <a:schemeClr val="accent5"/>
          </a:fillRef>
          <a:effectRef idx="0">
            <a:schemeClr val="accent5"/>
          </a:effectRef>
          <a:fontRef idx="minor">
            <a:schemeClr val="tx1"/>
          </a:fontRef>
        </p:style>
      </p:cxnSp>
      <p:cxnSp>
        <p:nvCxnSpPr>
          <p:cNvPr id="11" name="Straight Connector 10"/>
          <p:cNvCxnSpPr/>
          <p:nvPr/>
        </p:nvCxnSpPr>
        <p:spPr bwMode="auto">
          <a:xfrm flipH="1">
            <a:off x="1157509" y="2205633"/>
            <a:ext cx="1207073" cy="1"/>
          </a:xfrm>
          <a:prstGeom prst="line">
            <a:avLst/>
          </a:prstGeom>
          <a:ln>
            <a:headEnd type="none" w="sm" len="sm"/>
            <a:tailEnd type="none" w="sm" len="sm"/>
          </a:ln>
          <a:extLst/>
        </p:spPr>
        <p:style>
          <a:lnRef idx="2">
            <a:schemeClr val="accent4"/>
          </a:lnRef>
          <a:fillRef idx="0">
            <a:schemeClr val="accent4"/>
          </a:fillRef>
          <a:effectRef idx="1">
            <a:schemeClr val="accent4"/>
          </a:effectRef>
          <a:fontRef idx="minor">
            <a:schemeClr val="tx1"/>
          </a:fontRef>
        </p:style>
      </p:cxnSp>
      <p:grpSp>
        <p:nvGrpSpPr>
          <p:cNvPr id="29" name="Group 28"/>
          <p:cNvGrpSpPr/>
          <p:nvPr/>
        </p:nvGrpSpPr>
        <p:grpSpPr>
          <a:xfrm>
            <a:off x="1507332" y="2205633"/>
            <a:ext cx="6884695" cy="1284843"/>
            <a:chOff x="2009776" y="2940844"/>
            <a:chExt cx="9179593" cy="1713124"/>
          </a:xfrm>
        </p:grpSpPr>
        <p:cxnSp>
          <p:nvCxnSpPr>
            <p:cNvPr id="13" name="Straight Arrow Connector 12"/>
            <p:cNvCxnSpPr/>
            <p:nvPr/>
          </p:nvCxnSpPr>
          <p:spPr bwMode="auto">
            <a:xfrm>
              <a:off x="2009776" y="2940844"/>
              <a:ext cx="8334" cy="428625"/>
            </a:xfrm>
            <a:prstGeom prst="straightConnector1">
              <a:avLst/>
            </a:prstGeom>
            <a:ln>
              <a:headEnd type="triangle"/>
              <a:tailEnd type="triangle"/>
            </a:ln>
            <a:ex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844992" y="3249703"/>
              <a:ext cx="2719976" cy="492443"/>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MX" sz="1800" dirty="0">
                  <a:ln w="0"/>
                  <a:solidFill>
                    <a:schemeClr val="tx1"/>
                  </a:solidFill>
                  <a:effectLst>
                    <a:outerShdw blurRad="38100" dist="19050" dir="2700000" algn="tl" rotWithShape="0">
                      <a:schemeClr val="dk1">
                        <a:alpha val="40000"/>
                      </a:schemeClr>
                    </a:outerShdw>
                  </a:effectLst>
                </a:rPr>
                <a:t>DESLIZAMIENTO</a:t>
              </a:r>
            </a:p>
          </p:txBody>
        </p:sp>
        <p:sp>
          <p:nvSpPr>
            <p:cNvPr id="18" name="Rectangle 17"/>
            <p:cNvSpPr/>
            <p:nvPr/>
          </p:nvSpPr>
          <p:spPr bwMode="auto">
            <a:xfrm>
              <a:off x="8478211" y="4376501"/>
              <a:ext cx="2711158" cy="277467"/>
            </a:xfrm>
            <a:prstGeom prst="rect">
              <a:avLst/>
            </a:prstGeom>
            <a:solidFill>
              <a:srgbClr val="FF0000">
                <a:alpha val="5098"/>
              </a:srgbClr>
            </a:solidFill>
            <a:ln w="38100" cap="flat" cmpd="sng" algn="ctr">
              <a:solidFill>
                <a:srgbClr val="FF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cxnSp>
          <p:nvCxnSpPr>
            <p:cNvPr id="26" name="Straight Arrow Connector 25"/>
            <p:cNvCxnSpPr>
              <a:stCxn id="15" idx="1"/>
            </p:cNvCxnSpPr>
            <p:nvPr/>
          </p:nvCxnSpPr>
          <p:spPr bwMode="auto">
            <a:xfrm flipH="1" flipV="1">
              <a:off x="2018112" y="3178969"/>
              <a:ext cx="1826880" cy="316955"/>
            </a:xfrm>
            <a:prstGeom prst="straightConnector1">
              <a:avLst/>
            </a:prstGeom>
            <a:ln>
              <a:headEnd type="none" w="sm" len="sm"/>
              <a:tailEnd type="triangle"/>
            </a:ln>
            <a:extLst/>
          </p:spPr>
          <p:style>
            <a:lnRef idx="3">
              <a:schemeClr val="accent2"/>
            </a:lnRef>
            <a:fillRef idx="0">
              <a:schemeClr val="accent2"/>
            </a:fillRef>
            <a:effectRef idx="2">
              <a:schemeClr val="accent2"/>
            </a:effectRef>
            <a:fontRef idx="minor">
              <a:schemeClr val="tx1"/>
            </a:fontRef>
          </p:style>
        </p:cxnSp>
      </p:grpSp>
      <p:cxnSp>
        <p:nvCxnSpPr>
          <p:cNvPr id="28" name="Straight Connector 27"/>
          <p:cNvCxnSpPr/>
          <p:nvPr/>
        </p:nvCxnSpPr>
        <p:spPr bwMode="auto">
          <a:xfrm flipH="1">
            <a:off x="1157508" y="2527102"/>
            <a:ext cx="1207073" cy="1"/>
          </a:xfrm>
          <a:prstGeom prst="line">
            <a:avLst/>
          </a:prstGeom>
          <a:ln>
            <a:headEnd type="none" w="sm" len="sm"/>
            <a:tailEnd type="none" w="sm" len="sm"/>
          </a:ln>
          <a:extLst/>
        </p:spPr>
        <p:style>
          <a:lnRef idx="2">
            <a:schemeClr val="accent4"/>
          </a:lnRef>
          <a:fillRef idx="0">
            <a:schemeClr val="accent4"/>
          </a:fillRef>
          <a:effectRef idx="1">
            <a:schemeClr val="accent4"/>
          </a:effectRef>
          <a:fontRef idx="minor">
            <a:schemeClr val="tx1"/>
          </a:fontRef>
        </p:style>
      </p:cxnSp>
      <p:sp>
        <p:nvSpPr>
          <p:cNvPr id="16" name="Title 1">
            <a:extLst>
              <a:ext uri="{FF2B5EF4-FFF2-40B4-BE49-F238E27FC236}">
                <a16:creationId xmlns:a16="http://schemas.microsoft.com/office/drawing/2014/main" id="{316B30F1-A48B-4736-A407-91CD07366422}"/>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desplazamiento</a:t>
            </a:r>
            <a:endParaRPr lang="en-GB" kern="0" dirty="0"/>
          </a:p>
        </p:txBody>
      </p:sp>
    </p:spTree>
    <p:extLst>
      <p:ext uri="{BB962C8B-B14F-4D97-AF65-F5344CB8AC3E}">
        <p14:creationId xmlns:p14="http://schemas.microsoft.com/office/powerpoint/2010/main" val="178766490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80341CA7-7B58-466F-BB98-7E94BEB37133}"/>
              </a:ext>
            </a:extLst>
          </p:cNvPr>
          <p:cNvSpPr txBox="1">
            <a:spLocks/>
          </p:cNvSpPr>
          <p:nvPr/>
        </p:nvSpPr>
        <p:spPr>
          <a:xfrm>
            <a:off x="615374" y="815346"/>
            <a:ext cx="5111750" cy="381692"/>
          </a:xfrm>
          <a:prstGeom prst="rect">
            <a:avLst/>
          </a:prstGeom>
        </p:spPr>
        <p:txBody>
          <a:bodyPr>
            <a:normAutofit lnSpcReduction="10000"/>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kern="0" dirty="0"/>
              <a:t>Resumen - Parámetros</a:t>
            </a:r>
          </a:p>
        </p:txBody>
      </p:sp>
      <p:sp>
        <p:nvSpPr>
          <p:cNvPr id="8" name="Title 1">
            <a:extLst>
              <a:ext uri="{FF2B5EF4-FFF2-40B4-BE49-F238E27FC236}">
                <a16:creationId xmlns:a16="http://schemas.microsoft.com/office/drawing/2014/main" id="{63F3DCC2-B26F-4606-A9D1-A60F9D847B06}"/>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Mediciones</a:t>
            </a:r>
            <a:r>
              <a:rPr lang="en-GB" kern="0" dirty="0"/>
              <a:t> de </a:t>
            </a:r>
            <a:r>
              <a:rPr lang="en-GB" kern="0" dirty="0" err="1"/>
              <a:t>desplazamiento</a:t>
            </a:r>
            <a:endParaRPr lang="en-GB" kern="0" dirty="0"/>
          </a:p>
        </p:txBody>
      </p:sp>
      <p:pic>
        <p:nvPicPr>
          <p:cNvPr id="2" name="Imagen 1"/>
          <p:cNvPicPr>
            <a:picLocks noChangeAspect="1"/>
          </p:cNvPicPr>
          <p:nvPr/>
        </p:nvPicPr>
        <p:blipFill>
          <a:blip r:embed="rId2"/>
          <a:stretch>
            <a:fillRect/>
          </a:stretch>
        </p:blipFill>
        <p:spPr>
          <a:xfrm>
            <a:off x="2038694" y="1256376"/>
            <a:ext cx="4772008" cy="3727202"/>
          </a:xfrm>
          <a:prstGeom prst="rect">
            <a:avLst/>
          </a:prstGeom>
          <a:ln w="25400">
            <a:solidFill>
              <a:schemeClr val="accent1"/>
            </a:solidFill>
          </a:ln>
        </p:spPr>
      </p:pic>
    </p:spTree>
    <p:extLst>
      <p:ext uri="{BB962C8B-B14F-4D97-AF65-F5344CB8AC3E}">
        <p14:creationId xmlns:p14="http://schemas.microsoft.com/office/powerpoint/2010/main" val="1353754104"/>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8304800-B68F-4125-9450-FC39FEC13256}"/>
              </a:ext>
            </a:extLst>
          </p:cNvPr>
          <p:cNvSpPr>
            <a:spLocks noGrp="1"/>
          </p:cNvSpPr>
          <p:nvPr>
            <p:ph type="title"/>
          </p:nvPr>
        </p:nvSpPr>
        <p:spPr>
          <a:xfrm>
            <a:off x="3108960" y="2948940"/>
            <a:ext cx="5630109" cy="574040"/>
          </a:xfrm>
        </p:spPr>
        <p:txBody>
          <a:bodyPr/>
          <a:lstStyle/>
          <a:p>
            <a:r>
              <a:rPr lang="es-MX" dirty="0" smtClean="0"/>
              <a:t>Casos de estudio</a:t>
            </a:r>
            <a:endParaRPr lang="es-MX" dirty="0"/>
          </a:p>
        </p:txBody>
      </p:sp>
    </p:spTree>
    <p:extLst>
      <p:ext uri="{BB962C8B-B14F-4D97-AF65-F5344CB8AC3E}">
        <p14:creationId xmlns:p14="http://schemas.microsoft.com/office/powerpoint/2010/main" val="942263154"/>
      </p:ext>
    </p:extLst>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Shape 407"/>
          <p:cNvPicPr preferRelativeResize="0"/>
          <p:nvPr/>
        </p:nvPicPr>
        <p:blipFill rotWithShape="1">
          <a:blip r:embed="rId2">
            <a:alphaModFix/>
          </a:blip>
          <a:srcRect l="99" t="-2229" r="-99" b="4943"/>
          <a:stretch/>
        </p:blipFill>
        <p:spPr>
          <a:xfrm>
            <a:off x="491836" y="1289004"/>
            <a:ext cx="7025144" cy="3326471"/>
          </a:xfrm>
          <a:prstGeom prst="rect">
            <a:avLst/>
          </a:prstGeom>
          <a:noFill/>
          <a:ln>
            <a:noFill/>
          </a:ln>
        </p:spPr>
      </p:pic>
      <p:sp>
        <p:nvSpPr>
          <p:cNvPr id="16" name="Rectangle 15"/>
          <p:cNvSpPr/>
          <p:nvPr/>
        </p:nvSpPr>
        <p:spPr bwMode="auto">
          <a:xfrm>
            <a:off x="488375" y="1597989"/>
            <a:ext cx="3377186" cy="550803"/>
          </a:xfrm>
          <a:prstGeom prst="rect">
            <a:avLst/>
          </a:prstGeom>
          <a:solidFill>
            <a:srgbClr val="FF0000">
              <a:alpha val="5098"/>
            </a:srgbClr>
          </a:solidFill>
          <a:ln w="25400" cap="flat" cmpd="sng" algn="ctr">
            <a:solidFill>
              <a:srgbClr val="FF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sp>
        <p:nvSpPr>
          <p:cNvPr id="19" name="Rectangle 18"/>
          <p:cNvSpPr/>
          <p:nvPr/>
        </p:nvSpPr>
        <p:spPr bwMode="auto">
          <a:xfrm>
            <a:off x="491841" y="2353869"/>
            <a:ext cx="3377186" cy="550803"/>
          </a:xfrm>
          <a:prstGeom prst="rect">
            <a:avLst/>
          </a:prstGeom>
          <a:solidFill>
            <a:srgbClr val="FF0000">
              <a:alpha val="5098"/>
            </a:srgbClr>
          </a:solidFill>
          <a:ln w="25400" cap="flat" cmpd="sng" algn="ctr">
            <a:solidFill>
              <a:srgbClr val="FF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sp>
        <p:nvSpPr>
          <p:cNvPr id="20" name="Rectangle 19"/>
          <p:cNvSpPr/>
          <p:nvPr/>
        </p:nvSpPr>
        <p:spPr bwMode="auto">
          <a:xfrm>
            <a:off x="488375" y="3106648"/>
            <a:ext cx="3377186" cy="550803"/>
          </a:xfrm>
          <a:prstGeom prst="rect">
            <a:avLst/>
          </a:prstGeom>
          <a:solidFill>
            <a:srgbClr val="FF0000">
              <a:alpha val="5098"/>
            </a:srgbClr>
          </a:solidFill>
          <a:ln w="25400" cap="flat" cmpd="sng" algn="ctr">
            <a:solidFill>
              <a:srgbClr val="FF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sp>
        <p:nvSpPr>
          <p:cNvPr id="15" name="Title 1">
            <a:extLst>
              <a:ext uri="{FF2B5EF4-FFF2-40B4-BE49-F238E27FC236}">
                <a16:creationId xmlns:a16="http://schemas.microsoft.com/office/drawing/2014/main" id="{27C68B78-8E08-4342-B9D3-8B9DACA8CBEA}"/>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9" name="Content Placeholder 2"/>
          <p:cNvSpPr txBox="1">
            <a:spLocks/>
          </p:cNvSpPr>
          <p:nvPr/>
        </p:nvSpPr>
        <p:spPr bwMode="auto">
          <a:xfrm>
            <a:off x="615374" y="815346"/>
            <a:ext cx="6289923"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a:t>
            </a:r>
            <a:r>
              <a:rPr lang="es-MX" kern="0" dirty="0" smtClean="0"/>
              <a:t>: Tiempos de operación correctos</a:t>
            </a:r>
            <a:endParaRPr lang="es-MX" kern="0" dirty="0"/>
          </a:p>
        </p:txBody>
      </p:sp>
    </p:spTree>
    <p:extLst>
      <p:ext uri="{BB962C8B-B14F-4D97-AF65-F5344CB8AC3E}">
        <p14:creationId xmlns:p14="http://schemas.microsoft.com/office/powerpoint/2010/main" val="2916666926"/>
      </p:ext>
    </p:extLst>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hape 415"/>
          <p:cNvPicPr preferRelativeResize="0"/>
          <p:nvPr/>
        </p:nvPicPr>
        <p:blipFill>
          <a:blip r:embed="rId2">
            <a:alphaModFix/>
          </a:blip>
          <a:stretch>
            <a:fillRect/>
          </a:stretch>
        </p:blipFill>
        <p:spPr>
          <a:xfrm>
            <a:off x="460668" y="1312648"/>
            <a:ext cx="7234627" cy="3334428"/>
          </a:xfrm>
          <a:prstGeom prst="rect">
            <a:avLst/>
          </a:prstGeom>
          <a:noFill/>
          <a:ln>
            <a:noFill/>
          </a:ln>
        </p:spPr>
      </p:pic>
      <p:sp>
        <p:nvSpPr>
          <p:cNvPr id="20" name="Rectangle 19"/>
          <p:cNvSpPr/>
          <p:nvPr/>
        </p:nvSpPr>
        <p:spPr bwMode="auto">
          <a:xfrm>
            <a:off x="509157" y="4223482"/>
            <a:ext cx="2024368" cy="344303"/>
          </a:xfrm>
          <a:prstGeom prst="rect">
            <a:avLst/>
          </a:prstGeom>
          <a:solidFill>
            <a:srgbClr val="FF0000">
              <a:alpha val="5098"/>
            </a:srgbClr>
          </a:solidFill>
          <a:ln w="25400" cap="flat" cmpd="sng" algn="ctr">
            <a:solidFill>
              <a:srgbClr val="FF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sp>
        <p:nvSpPr>
          <p:cNvPr id="4" name="Oval 3"/>
          <p:cNvSpPr/>
          <p:nvPr/>
        </p:nvSpPr>
        <p:spPr bwMode="auto">
          <a:xfrm>
            <a:off x="5465619" y="2761829"/>
            <a:ext cx="2147455" cy="1011382"/>
          </a:xfrm>
          <a:prstGeom prst="ellipse">
            <a:avLst/>
          </a:prstGeom>
          <a:solidFill>
            <a:srgbClr val="FF0000">
              <a:alpha val="5098"/>
            </a:srgbClr>
          </a:solidFill>
          <a:ln w="25400" cap="flat" cmpd="sng" algn="ctr">
            <a:solidFill>
              <a:srgbClr val="00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s-MX" sz="1800">
              <a:latin typeface="Arial" pitchFamily="34" charset="0"/>
            </a:endParaRPr>
          </a:p>
        </p:txBody>
      </p:sp>
      <p:sp>
        <p:nvSpPr>
          <p:cNvPr id="9" name="Title 1">
            <a:extLst>
              <a:ext uri="{FF2B5EF4-FFF2-40B4-BE49-F238E27FC236}">
                <a16:creationId xmlns:a16="http://schemas.microsoft.com/office/drawing/2014/main" id="{D6389143-21ED-4381-8C7A-53C7B766C5CA}"/>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0" name="Content Placeholder 2"/>
          <p:cNvSpPr txBox="1">
            <a:spLocks/>
          </p:cNvSpPr>
          <p:nvPr/>
        </p:nvSpPr>
        <p:spPr bwMode="auto">
          <a:xfrm>
            <a:off x="615374" y="815346"/>
            <a:ext cx="6289923"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a:t>
            </a:r>
            <a:r>
              <a:rPr lang="es-MX" kern="0" dirty="0" smtClean="0"/>
              <a:t>: Tiempos de operación correctos</a:t>
            </a:r>
            <a:endParaRPr lang="es-MX" kern="0" dirty="0"/>
          </a:p>
        </p:txBody>
      </p:sp>
    </p:spTree>
    <p:extLst>
      <p:ext uri="{BB962C8B-B14F-4D97-AF65-F5344CB8AC3E}">
        <p14:creationId xmlns:p14="http://schemas.microsoft.com/office/powerpoint/2010/main" val="102188387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hape 424"/>
          <p:cNvPicPr preferRelativeResize="0"/>
          <p:nvPr/>
        </p:nvPicPr>
        <p:blipFill>
          <a:blip r:embed="rId2">
            <a:alphaModFix/>
          </a:blip>
          <a:stretch>
            <a:fillRect/>
          </a:stretch>
        </p:blipFill>
        <p:spPr>
          <a:xfrm>
            <a:off x="481445" y="1337011"/>
            <a:ext cx="7131629" cy="3392521"/>
          </a:xfrm>
          <a:prstGeom prst="rect">
            <a:avLst/>
          </a:prstGeom>
          <a:noFill/>
          <a:ln>
            <a:noFill/>
          </a:ln>
        </p:spPr>
      </p:pic>
      <p:sp>
        <p:nvSpPr>
          <p:cNvPr id="20" name="Rectangle 19"/>
          <p:cNvSpPr/>
          <p:nvPr/>
        </p:nvSpPr>
        <p:spPr bwMode="auto">
          <a:xfrm>
            <a:off x="516084" y="4254777"/>
            <a:ext cx="2024368" cy="344303"/>
          </a:xfrm>
          <a:prstGeom prst="rect">
            <a:avLst/>
          </a:prstGeom>
          <a:solidFill>
            <a:srgbClr val="FF0000">
              <a:alpha val="5098"/>
            </a:srgbClr>
          </a:solidFill>
          <a:ln w="25400" cap="flat" cmpd="sng" algn="ctr">
            <a:solidFill>
              <a:srgbClr val="FF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defTabSz="685800"/>
            <a:endParaRPr lang="es-MX" sz="1800">
              <a:latin typeface="Arial" pitchFamily="34" charset="0"/>
            </a:endParaRPr>
          </a:p>
        </p:txBody>
      </p:sp>
      <p:sp>
        <p:nvSpPr>
          <p:cNvPr id="4" name="Oval 3"/>
          <p:cNvSpPr/>
          <p:nvPr/>
        </p:nvSpPr>
        <p:spPr bwMode="auto">
          <a:xfrm>
            <a:off x="5465619" y="2772339"/>
            <a:ext cx="2147455" cy="1011382"/>
          </a:xfrm>
          <a:prstGeom prst="ellipse">
            <a:avLst/>
          </a:prstGeom>
          <a:solidFill>
            <a:srgbClr val="FF0000">
              <a:alpha val="5098"/>
            </a:srgbClr>
          </a:solidFill>
          <a:ln w="25400" cap="flat" cmpd="sng" algn="ctr">
            <a:solidFill>
              <a:srgbClr val="000000"/>
            </a:solidFill>
            <a:prstDash val="solid"/>
            <a:miter lim="800000"/>
            <a:headEnd type="none" w="sm" len="sm"/>
            <a:tailEnd type="none" w="sm" len="sm"/>
          </a:ln>
          <a:effectLst/>
          <a:extLst/>
        </p:spPr>
        <p:txBody>
          <a:bodyPr vert="horz" wrap="non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s-MX" sz="1800">
              <a:latin typeface="Arial" pitchFamily="34" charset="0"/>
            </a:endParaRPr>
          </a:p>
        </p:txBody>
      </p:sp>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8" name="Content Placeholder 2"/>
          <p:cNvSpPr txBox="1">
            <a:spLocks/>
          </p:cNvSpPr>
          <p:nvPr/>
        </p:nvSpPr>
        <p:spPr bwMode="auto">
          <a:xfrm>
            <a:off x="615374" y="815346"/>
            <a:ext cx="6289923"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a:t>
            </a:r>
            <a:r>
              <a:rPr lang="es-MX" kern="0" dirty="0" smtClean="0"/>
              <a:t>: Tiempos de operación correctos</a:t>
            </a:r>
            <a:endParaRPr lang="es-MX" kern="0" dirty="0"/>
          </a:p>
        </p:txBody>
      </p:sp>
    </p:spTree>
    <p:extLst>
      <p:ext uri="{BB962C8B-B14F-4D97-AF65-F5344CB8AC3E}">
        <p14:creationId xmlns:p14="http://schemas.microsoft.com/office/powerpoint/2010/main" val="377179295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8" name="Content Placeholder 2"/>
          <p:cNvSpPr txBox="1">
            <a:spLocks/>
          </p:cNvSpPr>
          <p:nvPr/>
        </p:nvSpPr>
        <p:spPr bwMode="auto">
          <a:xfrm>
            <a:off x="895568" y="1659319"/>
            <a:ext cx="3602859" cy="2103384"/>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pPr>
              <a:buFont typeface="Arial" panose="020B0604020202020204" pitchFamily="34" charset="0"/>
              <a:buChar char="•"/>
            </a:pPr>
            <a:r>
              <a:rPr lang="en-US" sz="1600" kern="0" dirty="0" err="1" smtClean="0"/>
              <a:t>Tipo</a:t>
            </a:r>
            <a:r>
              <a:rPr lang="en-US" sz="1600" kern="0" dirty="0" smtClean="0"/>
              <a:t>: </a:t>
            </a:r>
            <a:r>
              <a:rPr lang="en-US" sz="1600" kern="0" dirty="0" err="1" smtClean="0"/>
              <a:t>Tanque</a:t>
            </a:r>
            <a:r>
              <a:rPr lang="en-US" sz="1600" kern="0" dirty="0" smtClean="0"/>
              <a:t> </a:t>
            </a:r>
            <a:r>
              <a:rPr lang="en-US" sz="1600" kern="0" dirty="0" err="1" smtClean="0"/>
              <a:t>muerto</a:t>
            </a:r>
            <a:r>
              <a:rPr lang="en-US" sz="1600" kern="0" dirty="0" smtClean="0"/>
              <a:t> SF6</a:t>
            </a:r>
          </a:p>
          <a:p>
            <a:pPr>
              <a:buFont typeface="Arial" panose="020B0604020202020204" pitchFamily="34" charset="0"/>
              <a:buChar char="•"/>
            </a:pPr>
            <a:r>
              <a:rPr lang="en-US" sz="1600" kern="0" dirty="0" err="1" smtClean="0"/>
              <a:t>Mecanismo</a:t>
            </a:r>
            <a:r>
              <a:rPr lang="en-US" sz="1600" kern="0" dirty="0" smtClean="0"/>
              <a:t>: </a:t>
            </a:r>
            <a:r>
              <a:rPr lang="en-US" sz="1600" kern="0" dirty="0" err="1" smtClean="0"/>
              <a:t>Tripolar</a:t>
            </a:r>
            <a:endParaRPr lang="en-US" sz="1600" kern="0" dirty="0" smtClean="0"/>
          </a:p>
          <a:p>
            <a:pPr>
              <a:buFont typeface="Arial" panose="020B0604020202020204" pitchFamily="34" charset="0"/>
              <a:buChar char="•"/>
            </a:pPr>
            <a:r>
              <a:rPr lang="en-US" sz="1600" kern="0" dirty="0" err="1" smtClean="0"/>
              <a:t>Cámaras</a:t>
            </a:r>
            <a:r>
              <a:rPr lang="en-US" sz="1600" kern="0" dirty="0" smtClean="0"/>
              <a:t>/</a:t>
            </a:r>
            <a:r>
              <a:rPr lang="en-US" sz="1600" kern="0" dirty="0" err="1" smtClean="0"/>
              <a:t>fase</a:t>
            </a:r>
            <a:r>
              <a:rPr lang="en-US" sz="1600" kern="0" dirty="0" smtClean="0"/>
              <a:t>: 1</a:t>
            </a:r>
          </a:p>
          <a:p>
            <a:pPr>
              <a:buFont typeface="Arial" panose="020B0604020202020204" pitchFamily="34" charset="0"/>
              <a:buChar char="•"/>
            </a:pPr>
            <a:r>
              <a:rPr lang="en-US" sz="1600" kern="0" dirty="0" err="1" smtClean="0"/>
              <a:t>Voltaje</a:t>
            </a:r>
            <a:r>
              <a:rPr lang="en-US" sz="1600" kern="0" dirty="0" smtClean="0"/>
              <a:t> Nominal: 38 kV </a:t>
            </a:r>
          </a:p>
          <a:p>
            <a:pPr>
              <a:buFont typeface="Arial" panose="020B0604020202020204" pitchFamily="34" charset="0"/>
              <a:buChar char="•"/>
            </a:pPr>
            <a:r>
              <a:rPr lang="en-US" sz="1600" kern="0" dirty="0" err="1" smtClean="0"/>
              <a:t>Corriente</a:t>
            </a:r>
            <a:r>
              <a:rPr lang="en-US" sz="1600" kern="0" dirty="0" smtClean="0"/>
              <a:t> nominal: 1200 A </a:t>
            </a:r>
          </a:p>
          <a:p>
            <a:pPr>
              <a:buFont typeface="Arial" panose="020B0604020202020204" pitchFamily="34" charset="0"/>
              <a:buChar char="•"/>
            </a:pPr>
            <a:r>
              <a:rPr lang="en-US" sz="1600" kern="0" dirty="0" err="1" smtClean="0"/>
              <a:t>Corriente</a:t>
            </a:r>
            <a:r>
              <a:rPr lang="en-US" sz="1600" kern="0" dirty="0" smtClean="0"/>
              <a:t> </a:t>
            </a:r>
            <a:r>
              <a:rPr lang="en-US" sz="1600" kern="0" dirty="0" err="1" smtClean="0"/>
              <a:t>cortocircuito</a:t>
            </a:r>
            <a:r>
              <a:rPr lang="en-US" sz="1600" kern="0" dirty="0" smtClean="0"/>
              <a:t>: 40kA</a:t>
            </a:r>
          </a:p>
          <a:p>
            <a:pPr>
              <a:buFont typeface="Arial" panose="020B0604020202020204" pitchFamily="34" charset="0"/>
              <a:buChar char="•"/>
            </a:pPr>
            <a:r>
              <a:rPr lang="en-US" sz="1600" kern="0" dirty="0" err="1" smtClean="0"/>
              <a:t>Tipo</a:t>
            </a:r>
            <a:r>
              <a:rPr lang="en-US" sz="1600" kern="0" dirty="0" smtClean="0"/>
              <a:t> </a:t>
            </a:r>
            <a:r>
              <a:rPr lang="en-US" sz="1600" kern="0" dirty="0" err="1" smtClean="0"/>
              <a:t>mecanismo</a:t>
            </a:r>
            <a:r>
              <a:rPr lang="en-US" sz="1600" kern="0" dirty="0" smtClean="0"/>
              <a:t>: </a:t>
            </a:r>
            <a:r>
              <a:rPr lang="en-US" sz="1600" kern="0" dirty="0" err="1" smtClean="0"/>
              <a:t>Resorte</a:t>
            </a:r>
            <a:r>
              <a:rPr lang="en-US" sz="1600" kern="0" dirty="0" smtClean="0"/>
              <a:t> FA2.20</a:t>
            </a:r>
          </a:p>
          <a:p>
            <a:pPr marL="0" indent="0">
              <a:buNone/>
            </a:pPr>
            <a:endParaRPr lang="en-US" sz="1600" kern="0" dirty="0" smtClean="0"/>
          </a:p>
        </p:txBody>
      </p:sp>
      <p:pic>
        <p:nvPicPr>
          <p:cNvPr id="10" name="Picture 3"/>
          <p:cNvPicPr>
            <a:picLocks noChangeAspect="1"/>
          </p:cNvPicPr>
          <p:nvPr/>
        </p:nvPicPr>
        <p:blipFill>
          <a:blip r:embed="rId2"/>
          <a:stretch>
            <a:fillRect/>
          </a:stretch>
        </p:blipFill>
        <p:spPr>
          <a:xfrm>
            <a:off x="4876693" y="1435498"/>
            <a:ext cx="2005304" cy="2989357"/>
          </a:xfrm>
          <a:prstGeom prst="rect">
            <a:avLst/>
          </a:prstGeom>
          <a:ln w="25400">
            <a:solidFill>
              <a:schemeClr val="accent1"/>
            </a:solidFill>
          </a:ln>
        </p:spPr>
      </p:pic>
      <p:pic>
        <p:nvPicPr>
          <p:cNvPr id="11" name="Picture 4"/>
          <p:cNvPicPr>
            <a:picLocks noChangeAspect="1"/>
          </p:cNvPicPr>
          <p:nvPr/>
        </p:nvPicPr>
        <p:blipFill>
          <a:blip r:embed="rId3"/>
          <a:stretch>
            <a:fillRect/>
          </a:stretch>
        </p:blipFill>
        <p:spPr>
          <a:xfrm>
            <a:off x="7155201" y="1435498"/>
            <a:ext cx="1644530" cy="2989357"/>
          </a:xfrm>
          <a:prstGeom prst="rect">
            <a:avLst/>
          </a:prstGeom>
          <a:ln w="25400">
            <a:solidFill>
              <a:schemeClr val="accent1"/>
            </a:solidFill>
          </a:ln>
        </p:spPr>
      </p:pic>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Tree>
    <p:extLst>
      <p:ext uri="{BB962C8B-B14F-4D97-AF65-F5344CB8AC3E}">
        <p14:creationId xmlns:p14="http://schemas.microsoft.com/office/powerpoint/2010/main" val="3936704184"/>
      </p:ext>
    </p:extLst>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7" name="Content Placeholder 2"/>
          <p:cNvSpPr>
            <a:spLocks noGrp="1"/>
          </p:cNvSpPr>
          <p:nvPr>
            <p:ph idx="4294967295"/>
          </p:nvPr>
        </p:nvSpPr>
        <p:spPr>
          <a:xfrm>
            <a:off x="960756" y="1242252"/>
            <a:ext cx="7521092" cy="3361279"/>
          </a:xfrm>
        </p:spPr>
        <p:txBody>
          <a:bodyPr/>
          <a:lstStyle/>
          <a:p>
            <a:r>
              <a:rPr lang="en-US" sz="1800" dirty="0" err="1" smtClean="0"/>
              <a:t>Recomendación</a:t>
            </a:r>
            <a:r>
              <a:rPr lang="en-US" sz="1800" dirty="0" smtClean="0"/>
              <a:t> del </a:t>
            </a:r>
            <a:r>
              <a:rPr lang="en-US" sz="1800" dirty="0" err="1" smtClean="0"/>
              <a:t>fabricante</a:t>
            </a:r>
            <a:r>
              <a:rPr lang="en-US" sz="1800" dirty="0" smtClean="0"/>
              <a:t> – </a:t>
            </a:r>
            <a:r>
              <a:rPr lang="en-US" sz="1800" b="1" dirty="0" smtClean="0"/>
              <a:t>Lineal A</a:t>
            </a:r>
          </a:p>
          <a:p>
            <a:pPr lvl="1"/>
            <a:r>
              <a:rPr lang="en-US" sz="1600" dirty="0" err="1" smtClean="0"/>
              <a:t>Conexión</a:t>
            </a:r>
            <a:r>
              <a:rPr lang="en-US" sz="1600" dirty="0" smtClean="0"/>
              <a:t> </a:t>
            </a:r>
            <a:r>
              <a:rPr lang="en-US" sz="1600" dirty="0" err="1" smtClean="0"/>
              <a:t>directa</a:t>
            </a:r>
            <a:r>
              <a:rPr lang="en-US" sz="1600" dirty="0" smtClean="0"/>
              <a:t> al </a:t>
            </a:r>
            <a:r>
              <a:rPr lang="en-US" sz="1600" dirty="0" err="1" smtClean="0"/>
              <a:t>mecanísmo</a:t>
            </a:r>
            <a:endParaRPr lang="en-US" sz="1600" dirty="0" smtClean="0"/>
          </a:p>
          <a:p>
            <a:pPr lvl="1"/>
            <a:r>
              <a:rPr lang="en-US" sz="1600" dirty="0" smtClean="0"/>
              <a:t>Transductor lineal</a:t>
            </a:r>
          </a:p>
          <a:p>
            <a:pPr lvl="1"/>
            <a:r>
              <a:rPr lang="en-US" sz="1600" dirty="0" smtClean="0"/>
              <a:t>80 mm </a:t>
            </a:r>
            <a:r>
              <a:rPr lang="en-US" sz="1600" dirty="0" err="1" smtClean="0"/>
              <a:t>en</a:t>
            </a:r>
            <a:r>
              <a:rPr lang="en-US" sz="1600" dirty="0" smtClean="0"/>
              <a:t> el transductor </a:t>
            </a:r>
            <a:r>
              <a:rPr lang="en-US" sz="1600" dirty="0" err="1" smtClean="0"/>
              <a:t>es</a:t>
            </a:r>
            <a:r>
              <a:rPr lang="en-US" sz="1600" dirty="0" smtClean="0"/>
              <a:t> </a:t>
            </a:r>
            <a:r>
              <a:rPr lang="en-US" sz="1600" dirty="0" err="1" smtClean="0"/>
              <a:t>equivalente</a:t>
            </a:r>
            <a:r>
              <a:rPr lang="en-US" sz="1600" dirty="0" smtClean="0"/>
              <a:t> a 120 mm </a:t>
            </a:r>
            <a:r>
              <a:rPr lang="en-US" sz="1600" dirty="0" err="1" smtClean="0"/>
              <a:t>en</a:t>
            </a:r>
            <a:r>
              <a:rPr lang="en-US" sz="1600" dirty="0" smtClean="0"/>
              <a:t> </a:t>
            </a:r>
            <a:r>
              <a:rPr lang="en-US" sz="1600" dirty="0" err="1" smtClean="0"/>
              <a:t>los</a:t>
            </a:r>
            <a:r>
              <a:rPr lang="en-US" sz="1600" dirty="0" smtClean="0"/>
              <a:t> </a:t>
            </a:r>
            <a:r>
              <a:rPr lang="en-US" sz="1600" dirty="0" err="1" smtClean="0"/>
              <a:t>contactos</a:t>
            </a:r>
            <a:endParaRPr lang="en-US" sz="1600" dirty="0" smtClean="0"/>
          </a:p>
          <a:p>
            <a:pPr lvl="1"/>
            <a:r>
              <a:rPr lang="en-US" sz="1600" dirty="0" err="1" smtClean="0"/>
              <a:t>Cálculo</a:t>
            </a:r>
            <a:r>
              <a:rPr lang="en-US" sz="1600" dirty="0" smtClean="0"/>
              <a:t> de </a:t>
            </a:r>
            <a:r>
              <a:rPr lang="en-US" sz="1600" dirty="0" err="1" smtClean="0"/>
              <a:t>velocidad</a:t>
            </a:r>
            <a:r>
              <a:rPr lang="en-US" sz="1600" dirty="0" smtClean="0"/>
              <a:t>: </a:t>
            </a:r>
            <a:r>
              <a:rPr lang="en-US" sz="1600" dirty="0" err="1" smtClean="0"/>
              <a:t>Contacto</a:t>
            </a:r>
            <a:r>
              <a:rPr lang="en-US" sz="1600" dirty="0" smtClean="0"/>
              <a:t> toque/</a:t>
            </a:r>
            <a:r>
              <a:rPr lang="en-US" sz="1600" dirty="0" err="1"/>
              <a:t>s</a:t>
            </a:r>
            <a:r>
              <a:rPr lang="en-US" sz="1600" dirty="0" err="1" smtClean="0"/>
              <a:t>eparacion</a:t>
            </a:r>
            <a:r>
              <a:rPr lang="en-US" sz="1600" dirty="0" smtClean="0"/>
              <a:t>, 10 </a:t>
            </a:r>
            <a:r>
              <a:rPr lang="en-US" sz="1600" dirty="0" err="1" smtClean="0"/>
              <a:t>ms</a:t>
            </a:r>
            <a:r>
              <a:rPr lang="en-US" sz="1600" dirty="0" smtClean="0"/>
              <a:t> antes/</a:t>
            </a:r>
            <a:r>
              <a:rPr lang="en-US" sz="1600" dirty="0" err="1" smtClean="0"/>
              <a:t>después</a:t>
            </a:r>
            <a:endParaRPr lang="en-US" sz="1600" b="1" dirty="0" smtClean="0"/>
          </a:p>
          <a:p>
            <a:r>
              <a:rPr lang="en-US" sz="1800" dirty="0" err="1" smtClean="0"/>
              <a:t>Conexión</a:t>
            </a:r>
            <a:r>
              <a:rPr lang="en-US" sz="1800" dirty="0" smtClean="0"/>
              <a:t> </a:t>
            </a:r>
            <a:r>
              <a:rPr lang="en-US" sz="1800" dirty="0" err="1" smtClean="0"/>
              <a:t>adicional</a:t>
            </a:r>
            <a:r>
              <a:rPr lang="en-US" sz="1800" dirty="0" smtClean="0"/>
              <a:t> 1 – </a:t>
            </a:r>
            <a:r>
              <a:rPr lang="en-US" sz="1800" b="1" dirty="0" smtClean="0"/>
              <a:t>Lineal C</a:t>
            </a:r>
          </a:p>
          <a:p>
            <a:pPr lvl="1"/>
            <a:r>
              <a:rPr lang="en-US" sz="1600" dirty="0" smtClean="0"/>
              <a:t>Transductor lineal </a:t>
            </a:r>
            <a:r>
              <a:rPr lang="en-US" sz="1600" dirty="0" err="1" smtClean="0"/>
              <a:t>en</a:t>
            </a:r>
            <a:r>
              <a:rPr lang="en-US" sz="1600" dirty="0" smtClean="0"/>
              <a:t> terminal de </a:t>
            </a:r>
            <a:r>
              <a:rPr lang="en-US" sz="1600" dirty="0" err="1" smtClean="0"/>
              <a:t>engranaje</a:t>
            </a:r>
            <a:r>
              <a:rPr lang="en-US" sz="1600" dirty="0" smtClean="0"/>
              <a:t>, </a:t>
            </a:r>
            <a:r>
              <a:rPr lang="en-US" sz="1600" dirty="0" err="1" smtClean="0"/>
              <a:t>cerca</a:t>
            </a:r>
            <a:r>
              <a:rPr lang="en-US" sz="1600" dirty="0" smtClean="0"/>
              <a:t> de la </a:t>
            </a:r>
            <a:r>
              <a:rPr lang="en-US" sz="1600" dirty="0" err="1" smtClean="0"/>
              <a:t>fase</a:t>
            </a:r>
            <a:r>
              <a:rPr lang="en-US" sz="1600" dirty="0" smtClean="0"/>
              <a:t> C</a:t>
            </a:r>
          </a:p>
          <a:p>
            <a:pPr lvl="1"/>
            <a:r>
              <a:rPr lang="en-US" sz="1600" dirty="0" err="1"/>
              <a:t>Cálculo</a:t>
            </a:r>
            <a:r>
              <a:rPr lang="en-US" sz="1600" dirty="0"/>
              <a:t> de </a:t>
            </a:r>
            <a:r>
              <a:rPr lang="en-US" sz="1600" dirty="0" err="1"/>
              <a:t>velocidad</a:t>
            </a:r>
            <a:r>
              <a:rPr lang="en-US" sz="1600" dirty="0"/>
              <a:t>: </a:t>
            </a:r>
            <a:r>
              <a:rPr lang="en-US" sz="1600" dirty="0" err="1"/>
              <a:t>Contacto</a:t>
            </a:r>
            <a:r>
              <a:rPr lang="en-US" sz="1600" dirty="0"/>
              <a:t> toque/</a:t>
            </a:r>
            <a:r>
              <a:rPr lang="en-US" sz="1600" dirty="0" err="1"/>
              <a:t>separacion</a:t>
            </a:r>
            <a:r>
              <a:rPr lang="en-US" sz="1600" dirty="0"/>
              <a:t>, 10 </a:t>
            </a:r>
            <a:r>
              <a:rPr lang="en-US" sz="1600" dirty="0" err="1"/>
              <a:t>ms</a:t>
            </a:r>
            <a:r>
              <a:rPr lang="en-US" sz="1600" dirty="0"/>
              <a:t> </a:t>
            </a:r>
            <a:r>
              <a:rPr lang="en-US" sz="1600" dirty="0" smtClean="0"/>
              <a:t>antes/</a:t>
            </a:r>
            <a:r>
              <a:rPr lang="en-US" sz="1600" dirty="0" err="1" smtClean="0"/>
              <a:t>después</a:t>
            </a:r>
            <a:endParaRPr lang="en-US" sz="1600" dirty="0" smtClean="0"/>
          </a:p>
          <a:p>
            <a:r>
              <a:rPr lang="en-US" sz="1800" dirty="0" err="1" smtClean="0"/>
              <a:t>Conexión</a:t>
            </a:r>
            <a:r>
              <a:rPr lang="en-US" sz="1800" dirty="0" smtClean="0"/>
              <a:t> </a:t>
            </a:r>
            <a:r>
              <a:rPr lang="en-US" sz="1800" dirty="0" err="1" smtClean="0"/>
              <a:t>adicional</a:t>
            </a:r>
            <a:r>
              <a:rPr lang="en-US" sz="1800" dirty="0" smtClean="0"/>
              <a:t> 2 </a:t>
            </a:r>
            <a:r>
              <a:rPr lang="en-US" sz="1800" dirty="0"/>
              <a:t>– </a:t>
            </a:r>
            <a:r>
              <a:rPr lang="en-US" sz="1800" b="1" dirty="0" err="1" smtClean="0"/>
              <a:t>Rotacionales</a:t>
            </a:r>
            <a:r>
              <a:rPr lang="en-US" sz="1800" b="1" dirty="0" smtClean="0"/>
              <a:t> A-B-C</a:t>
            </a:r>
            <a:endParaRPr lang="en-US" sz="1800" b="1" dirty="0"/>
          </a:p>
          <a:p>
            <a:pPr lvl="1"/>
            <a:r>
              <a:rPr lang="en-US" sz="1600" dirty="0"/>
              <a:t>Transductor </a:t>
            </a:r>
            <a:r>
              <a:rPr lang="en-US" sz="1600" dirty="0" err="1"/>
              <a:t>rotacional</a:t>
            </a:r>
            <a:r>
              <a:rPr lang="en-US" sz="1600" dirty="0"/>
              <a:t> </a:t>
            </a:r>
            <a:r>
              <a:rPr lang="en-US" sz="1600" dirty="0" err="1"/>
              <a:t>en</a:t>
            </a:r>
            <a:r>
              <a:rPr lang="en-US" sz="1600" dirty="0"/>
              <a:t> </a:t>
            </a:r>
            <a:r>
              <a:rPr lang="en-US" sz="1600" dirty="0" err="1" smtClean="0"/>
              <a:t>ranura</a:t>
            </a:r>
            <a:r>
              <a:rPr lang="en-US" sz="1600" dirty="0" smtClean="0"/>
              <a:t> inferior </a:t>
            </a:r>
            <a:r>
              <a:rPr lang="en-US" sz="1600" dirty="0"/>
              <a:t>de </a:t>
            </a:r>
            <a:r>
              <a:rPr lang="en-US" sz="1600" dirty="0" err="1"/>
              <a:t>cada</a:t>
            </a:r>
            <a:r>
              <a:rPr lang="en-US" sz="1600" dirty="0"/>
              <a:t> </a:t>
            </a:r>
            <a:r>
              <a:rPr lang="en-US" sz="1600" dirty="0" err="1"/>
              <a:t>fase</a:t>
            </a:r>
            <a:endParaRPr lang="en-US" sz="1600" dirty="0" smtClean="0"/>
          </a:p>
          <a:p>
            <a:pPr lvl="1"/>
            <a:r>
              <a:rPr lang="en-US" sz="1600" dirty="0" err="1" smtClean="0"/>
              <a:t>Cálculo</a:t>
            </a:r>
            <a:r>
              <a:rPr lang="en-US" sz="1600" dirty="0" smtClean="0"/>
              <a:t> </a:t>
            </a:r>
            <a:r>
              <a:rPr lang="en-US" sz="1600" dirty="0"/>
              <a:t>de </a:t>
            </a:r>
            <a:r>
              <a:rPr lang="en-US" sz="1600" dirty="0" err="1"/>
              <a:t>velocidad</a:t>
            </a:r>
            <a:r>
              <a:rPr lang="en-US" sz="1600" dirty="0"/>
              <a:t>: </a:t>
            </a:r>
            <a:r>
              <a:rPr lang="en-US" sz="1600" dirty="0" err="1"/>
              <a:t>Contacto</a:t>
            </a:r>
            <a:r>
              <a:rPr lang="en-US" sz="1600" dirty="0"/>
              <a:t> toque/</a:t>
            </a:r>
            <a:r>
              <a:rPr lang="en-US" sz="1600" dirty="0" err="1"/>
              <a:t>separacion</a:t>
            </a:r>
            <a:r>
              <a:rPr lang="en-US" sz="1600" dirty="0"/>
              <a:t>, 10 </a:t>
            </a:r>
            <a:r>
              <a:rPr lang="en-US" sz="1600" dirty="0" err="1"/>
              <a:t>ms</a:t>
            </a:r>
            <a:r>
              <a:rPr lang="en-US" sz="1600" dirty="0"/>
              <a:t> antes/</a:t>
            </a:r>
            <a:r>
              <a:rPr lang="en-US" sz="1600" dirty="0" err="1"/>
              <a:t>después</a:t>
            </a:r>
            <a:endParaRPr lang="en-US" sz="1600" dirty="0"/>
          </a:p>
          <a:p>
            <a:pPr marL="549275" lvl="1" indent="0">
              <a:buNone/>
            </a:pPr>
            <a:endParaRPr lang="en-US" dirty="0" smtClean="0"/>
          </a:p>
          <a:p>
            <a:endParaRPr lang="en-US" dirty="0"/>
          </a:p>
        </p:txBody>
      </p:sp>
    </p:spTree>
    <p:extLst>
      <p:ext uri="{BB962C8B-B14F-4D97-AF65-F5344CB8AC3E}">
        <p14:creationId xmlns:p14="http://schemas.microsoft.com/office/powerpoint/2010/main" val="945264460"/>
      </p:ext>
    </p:extLst>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pic>
        <p:nvPicPr>
          <p:cNvPr id="13" name="Picture 3"/>
          <p:cNvPicPr>
            <a:picLocks noChangeAspect="1"/>
          </p:cNvPicPr>
          <p:nvPr/>
        </p:nvPicPr>
        <p:blipFill>
          <a:blip r:embed="rId2"/>
          <a:stretch>
            <a:fillRect/>
          </a:stretch>
        </p:blipFill>
        <p:spPr>
          <a:xfrm>
            <a:off x="1049930" y="1692401"/>
            <a:ext cx="1857389" cy="3108055"/>
          </a:xfrm>
          <a:prstGeom prst="rect">
            <a:avLst/>
          </a:prstGeom>
          <a:ln w="25400">
            <a:solidFill>
              <a:schemeClr val="accent1"/>
            </a:solidFill>
          </a:ln>
        </p:spPr>
      </p:pic>
      <p:pic>
        <p:nvPicPr>
          <p:cNvPr id="14" name="Picture 5"/>
          <p:cNvPicPr>
            <a:picLocks noChangeAspect="1"/>
          </p:cNvPicPr>
          <p:nvPr/>
        </p:nvPicPr>
        <p:blipFill>
          <a:blip r:embed="rId3"/>
          <a:stretch>
            <a:fillRect/>
          </a:stretch>
        </p:blipFill>
        <p:spPr>
          <a:xfrm>
            <a:off x="3696070" y="1692399"/>
            <a:ext cx="1645849" cy="3108055"/>
          </a:xfrm>
          <a:prstGeom prst="rect">
            <a:avLst/>
          </a:prstGeom>
          <a:ln w="25400">
            <a:solidFill>
              <a:schemeClr val="accent1"/>
            </a:solidFill>
          </a:ln>
        </p:spPr>
      </p:pic>
      <p:pic>
        <p:nvPicPr>
          <p:cNvPr id="15" name="Picture 6"/>
          <p:cNvPicPr>
            <a:picLocks noChangeAspect="1"/>
          </p:cNvPicPr>
          <p:nvPr/>
        </p:nvPicPr>
        <p:blipFill>
          <a:blip r:embed="rId4"/>
          <a:stretch>
            <a:fillRect/>
          </a:stretch>
        </p:blipFill>
        <p:spPr>
          <a:xfrm flipH="1">
            <a:off x="6142494" y="1692399"/>
            <a:ext cx="1163500" cy="3102668"/>
          </a:xfrm>
          <a:prstGeom prst="rect">
            <a:avLst/>
          </a:prstGeom>
          <a:ln w="25400">
            <a:solidFill>
              <a:schemeClr val="accent1"/>
            </a:solidFill>
          </a:ln>
        </p:spPr>
      </p:pic>
      <p:sp>
        <p:nvSpPr>
          <p:cNvPr id="17" name="Content Placeholder 2"/>
          <p:cNvSpPr>
            <a:spLocks noGrp="1"/>
          </p:cNvSpPr>
          <p:nvPr>
            <p:ph idx="4294967295"/>
          </p:nvPr>
        </p:nvSpPr>
        <p:spPr>
          <a:xfrm>
            <a:off x="960756" y="1242253"/>
            <a:ext cx="4956568" cy="344810"/>
          </a:xfrm>
        </p:spPr>
        <p:txBody>
          <a:bodyPr/>
          <a:lstStyle/>
          <a:p>
            <a:r>
              <a:rPr lang="en-US" sz="1800" dirty="0" err="1" smtClean="0"/>
              <a:t>Recomendación</a:t>
            </a:r>
            <a:r>
              <a:rPr lang="en-US" sz="1800" dirty="0" smtClean="0"/>
              <a:t> del </a:t>
            </a:r>
            <a:r>
              <a:rPr lang="en-US" sz="1800" dirty="0" err="1" smtClean="0"/>
              <a:t>fabricante</a:t>
            </a:r>
            <a:r>
              <a:rPr lang="en-US" sz="1800" dirty="0" smtClean="0"/>
              <a:t> – </a:t>
            </a:r>
            <a:r>
              <a:rPr lang="en-US" sz="1800" b="1" dirty="0" smtClean="0"/>
              <a:t>Lineal A</a:t>
            </a:r>
          </a:p>
        </p:txBody>
      </p:sp>
    </p:spTree>
    <p:extLst>
      <p:ext uri="{BB962C8B-B14F-4D97-AF65-F5344CB8AC3E}">
        <p14:creationId xmlns:p14="http://schemas.microsoft.com/office/powerpoint/2010/main" val="1962616411"/>
      </p:ext>
    </p:extLst>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17" name="Content Placeholder 2"/>
          <p:cNvSpPr>
            <a:spLocks noGrp="1"/>
          </p:cNvSpPr>
          <p:nvPr>
            <p:ph idx="4294967295"/>
          </p:nvPr>
        </p:nvSpPr>
        <p:spPr>
          <a:xfrm>
            <a:off x="960756" y="1242253"/>
            <a:ext cx="4105230" cy="344810"/>
          </a:xfrm>
        </p:spPr>
        <p:txBody>
          <a:bodyPr/>
          <a:lstStyle/>
          <a:p>
            <a:r>
              <a:rPr lang="en-US" sz="1800" dirty="0" err="1" smtClean="0"/>
              <a:t>Conexión</a:t>
            </a:r>
            <a:r>
              <a:rPr lang="en-US" sz="1800" dirty="0" smtClean="0"/>
              <a:t> </a:t>
            </a:r>
            <a:r>
              <a:rPr lang="en-US" sz="1800" dirty="0" err="1" smtClean="0"/>
              <a:t>adicional</a:t>
            </a:r>
            <a:r>
              <a:rPr lang="en-US" sz="1800" dirty="0" smtClean="0"/>
              <a:t> 1 – </a:t>
            </a:r>
            <a:r>
              <a:rPr lang="en-US" sz="1800" b="1" dirty="0" smtClean="0"/>
              <a:t>Lineal C</a:t>
            </a:r>
          </a:p>
        </p:txBody>
      </p:sp>
      <p:pic>
        <p:nvPicPr>
          <p:cNvPr id="10" name="Picture 3"/>
          <p:cNvPicPr>
            <a:picLocks noChangeAspect="1"/>
          </p:cNvPicPr>
          <p:nvPr/>
        </p:nvPicPr>
        <p:blipFill>
          <a:blip r:embed="rId2"/>
          <a:stretch>
            <a:fillRect/>
          </a:stretch>
        </p:blipFill>
        <p:spPr>
          <a:xfrm>
            <a:off x="6059166" y="1671906"/>
            <a:ext cx="2033802" cy="2828832"/>
          </a:xfrm>
          <a:prstGeom prst="rect">
            <a:avLst/>
          </a:prstGeom>
          <a:ln w="25400">
            <a:solidFill>
              <a:schemeClr val="accent1"/>
            </a:solidFill>
          </a:ln>
        </p:spPr>
      </p:pic>
      <p:pic>
        <p:nvPicPr>
          <p:cNvPr id="11" name="Picture 4"/>
          <p:cNvPicPr>
            <a:picLocks noChangeAspect="1"/>
          </p:cNvPicPr>
          <p:nvPr/>
        </p:nvPicPr>
        <p:blipFill>
          <a:blip r:embed="rId3"/>
          <a:stretch>
            <a:fillRect/>
          </a:stretch>
        </p:blipFill>
        <p:spPr>
          <a:xfrm>
            <a:off x="777764" y="1671906"/>
            <a:ext cx="5034455" cy="2833839"/>
          </a:xfrm>
          <a:prstGeom prst="rect">
            <a:avLst/>
          </a:prstGeom>
          <a:ln w="25400">
            <a:solidFill>
              <a:schemeClr val="accent1"/>
            </a:solidFill>
          </a:ln>
        </p:spPr>
      </p:pic>
    </p:spTree>
    <p:extLst>
      <p:ext uri="{BB962C8B-B14F-4D97-AF65-F5344CB8AC3E}">
        <p14:creationId xmlns:p14="http://schemas.microsoft.com/office/powerpoint/2010/main" val="1819897766"/>
      </p:ext>
    </p:extLst>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17" name="Content Placeholder 2"/>
          <p:cNvSpPr>
            <a:spLocks noGrp="1"/>
          </p:cNvSpPr>
          <p:nvPr>
            <p:ph idx="4294967295"/>
          </p:nvPr>
        </p:nvSpPr>
        <p:spPr>
          <a:xfrm>
            <a:off x="960756" y="1242253"/>
            <a:ext cx="4998610" cy="344810"/>
          </a:xfrm>
        </p:spPr>
        <p:txBody>
          <a:bodyPr/>
          <a:lstStyle/>
          <a:p>
            <a:r>
              <a:rPr lang="en-US" sz="1800" dirty="0" err="1" smtClean="0"/>
              <a:t>Conexión</a:t>
            </a:r>
            <a:r>
              <a:rPr lang="en-US" sz="1800" dirty="0" smtClean="0"/>
              <a:t> </a:t>
            </a:r>
            <a:r>
              <a:rPr lang="en-US" sz="1800" dirty="0" err="1" smtClean="0"/>
              <a:t>adicional</a:t>
            </a:r>
            <a:r>
              <a:rPr lang="en-US" sz="1800" dirty="0" smtClean="0"/>
              <a:t> 2 – </a:t>
            </a:r>
            <a:r>
              <a:rPr lang="en-US" sz="1800" b="1" dirty="0" err="1" smtClean="0"/>
              <a:t>Rotacionales</a:t>
            </a:r>
            <a:r>
              <a:rPr lang="en-US" sz="1800" b="1" dirty="0" smtClean="0"/>
              <a:t> A-B-C</a:t>
            </a:r>
          </a:p>
        </p:txBody>
      </p:sp>
      <p:pic>
        <p:nvPicPr>
          <p:cNvPr id="10" name="Picture 7"/>
          <p:cNvPicPr>
            <a:picLocks noChangeAspect="1"/>
          </p:cNvPicPr>
          <p:nvPr/>
        </p:nvPicPr>
        <p:blipFill>
          <a:blip r:embed="rId2"/>
          <a:stretch>
            <a:fillRect/>
          </a:stretch>
        </p:blipFill>
        <p:spPr>
          <a:xfrm>
            <a:off x="1707998" y="1716358"/>
            <a:ext cx="5523119" cy="3141474"/>
          </a:xfrm>
          <a:prstGeom prst="rect">
            <a:avLst/>
          </a:prstGeom>
          <a:ln w="25400">
            <a:solidFill>
              <a:schemeClr val="accent1"/>
            </a:solidFill>
          </a:ln>
        </p:spPr>
      </p:pic>
    </p:spTree>
    <p:extLst>
      <p:ext uri="{BB962C8B-B14F-4D97-AF65-F5344CB8AC3E}">
        <p14:creationId xmlns:p14="http://schemas.microsoft.com/office/powerpoint/2010/main" val="3083664036"/>
      </p:ext>
    </p:extLst>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17" name="Content Placeholder 2"/>
          <p:cNvSpPr>
            <a:spLocks noGrp="1"/>
          </p:cNvSpPr>
          <p:nvPr>
            <p:ph idx="4294967295"/>
          </p:nvPr>
        </p:nvSpPr>
        <p:spPr>
          <a:xfrm>
            <a:off x="960756" y="1242253"/>
            <a:ext cx="5576678" cy="344810"/>
          </a:xfrm>
        </p:spPr>
        <p:txBody>
          <a:bodyPr/>
          <a:lstStyle/>
          <a:p>
            <a:r>
              <a:rPr lang="en-US" sz="1800" dirty="0" err="1" smtClean="0"/>
              <a:t>Operación</a:t>
            </a:r>
            <a:r>
              <a:rPr lang="en-US" sz="1800" dirty="0" smtClean="0"/>
              <a:t> de </a:t>
            </a:r>
            <a:r>
              <a:rPr lang="en-US" sz="1800" dirty="0" err="1" smtClean="0"/>
              <a:t>cierre</a:t>
            </a:r>
            <a:r>
              <a:rPr lang="en-US" sz="1800" dirty="0" smtClean="0"/>
              <a:t> – Sin </a:t>
            </a:r>
            <a:r>
              <a:rPr lang="en-US" sz="1800" dirty="0" err="1" smtClean="0"/>
              <a:t>factores</a:t>
            </a:r>
            <a:r>
              <a:rPr lang="en-US" sz="1800" dirty="0" smtClean="0"/>
              <a:t> de </a:t>
            </a:r>
            <a:r>
              <a:rPr lang="en-US" sz="1800" dirty="0" err="1" smtClean="0"/>
              <a:t>conversión</a:t>
            </a:r>
            <a:endParaRPr lang="en-US" sz="1800" dirty="0" smtClean="0"/>
          </a:p>
        </p:txBody>
      </p:sp>
      <p:pic>
        <p:nvPicPr>
          <p:cNvPr id="6" name="Picture 6"/>
          <p:cNvPicPr>
            <a:picLocks noChangeAspect="1"/>
          </p:cNvPicPr>
          <p:nvPr/>
        </p:nvPicPr>
        <p:blipFill>
          <a:blip r:embed="rId2"/>
          <a:stretch>
            <a:fillRect/>
          </a:stretch>
        </p:blipFill>
        <p:spPr>
          <a:xfrm>
            <a:off x="426384" y="1598424"/>
            <a:ext cx="7256678" cy="3169983"/>
          </a:xfrm>
          <a:prstGeom prst="rect">
            <a:avLst/>
          </a:prstGeom>
          <a:ln>
            <a:noFill/>
          </a:ln>
        </p:spPr>
      </p:pic>
      <p:sp>
        <p:nvSpPr>
          <p:cNvPr id="8" name="Rectangle 4"/>
          <p:cNvSpPr/>
          <p:nvPr/>
        </p:nvSpPr>
        <p:spPr bwMode="auto">
          <a:xfrm>
            <a:off x="505691" y="2294357"/>
            <a:ext cx="1228516" cy="415637"/>
          </a:xfrm>
          <a:prstGeom prst="rect">
            <a:avLst/>
          </a:prstGeom>
          <a:noFill/>
          <a:ln w="1905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11" name="Rectangle 5"/>
          <p:cNvSpPr/>
          <p:nvPr/>
        </p:nvSpPr>
        <p:spPr bwMode="auto">
          <a:xfrm>
            <a:off x="505691" y="3241487"/>
            <a:ext cx="1228516" cy="363563"/>
          </a:xfrm>
          <a:prstGeom prst="rect">
            <a:avLst/>
          </a:prstGeom>
          <a:noFill/>
          <a:ln w="1905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13" name="Rectangle 7"/>
          <p:cNvSpPr/>
          <p:nvPr/>
        </p:nvSpPr>
        <p:spPr bwMode="auto">
          <a:xfrm>
            <a:off x="505690" y="2774731"/>
            <a:ext cx="1228517" cy="136635"/>
          </a:xfrm>
          <a:prstGeom prst="rect">
            <a:avLst/>
          </a:prstGeom>
          <a:noFill/>
          <a:ln w="1905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24216119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17" name="Content Placeholder 2"/>
          <p:cNvSpPr>
            <a:spLocks noGrp="1"/>
          </p:cNvSpPr>
          <p:nvPr>
            <p:ph idx="4294967295"/>
          </p:nvPr>
        </p:nvSpPr>
        <p:spPr>
          <a:xfrm>
            <a:off x="960756" y="1242253"/>
            <a:ext cx="5576678" cy="344810"/>
          </a:xfrm>
        </p:spPr>
        <p:txBody>
          <a:bodyPr/>
          <a:lstStyle/>
          <a:p>
            <a:r>
              <a:rPr lang="en-US" sz="1800" dirty="0" err="1" smtClean="0"/>
              <a:t>Operación</a:t>
            </a:r>
            <a:r>
              <a:rPr lang="en-US" sz="1800" dirty="0" smtClean="0"/>
              <a:t> de </a:t>
            </a:r>
            <a:r>
              <a:rPr lang="en-US" sz="1800" dirty="0" err="1" smtClean="0"/>
              <a:t>apertura</a:t>
            </a:r>
            <a:r>
              <a:rPr lang="en-US" sz="1800" dirty="0" smtClean="0"/>
              <a:t> – Sin </a:t>
            </a:r>
            <a:r>
              <a:rPr lang="en-US" sz="1800" dirty="0" err="1" smtClean="0"/>
              <a:t>factores</a:t>
            </a:r>
            <a:r>
              <a:rPr lang="en-US" sz="1800" dirty="0" smtClean="0"/>
              <a:t> de </a:t>
            </a:r>
            <a:r>
              <a:rPr lang="en-US" sz="1800" dirty="0" err="1" smtClean="0"/>
              <a:t>conversión</a:t>
            </a:r>
            <a:endParaRPr lang="en-US" sz="1800" dirty="0" smtClean="0"/>
          </a:p>
        </p:txBody>
      </p:sp>
      <p:pic>
        <p:nvPicPr>
          <p:cNvPr id="10" name="Picture 3"/>
          <p:cNvPicPr>
            <a:picLocks noChangeAspect="1"/>
          </p:cNvPicPr>
          <p:nvPr/>
        </p:nvPicPr>
        <p:blipFill>
          <a:blip r:embed="rId2"/>
          <a:stretch>
            <a:fillRect/>
          </a:stretch>
        </p:blipFill>
        <p:spPr>
          <a:xfrm>
            <a:off x="295612" y="1618886"/>
            <a:ext cx="7373937" cy="3139011"/>
          </a:xfrm>
          <a:prstGeom prst="rect">
            <a:avLst/>
          </a:prstGeom>
        </p:spPr>
      </p:pic>
      <p:sp>
        <p:nvSpPr>
          <p:cNvPr id="18" name="Rectangle 4"/>
          <p:cNvSpPr/>
          <p:nvPr/>
        </p:nvSpPr>
        <p:spPr bwMode="auto">
          <a:xfrm>
            <a:off x="369061" y="2318490"/>
            <a:ext cx="1228516" cy="391504"/>
          </a:xfrm>
          <a:prstGeom prst="rect">
            <a:avLst/>
          </a:prstGeom>
          <a:noFill/>
          <a:ln w="1905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19" name="Rectangle 5"/>
          <p:cNvSpPr/>
          <p:nvPr/>
        </p:nvSpPr>
        <p:spPr bwMode="auto">
          <a:xfrm>
            <a:off x="369061" y="3178427"/>
            <a:ext cx="1228516" cy="363563"/>
          </a:xfrm>
          <a:prstGeom prst="rect">
            <a:avLst/>
          </a:prstGeom>
          <a:noFill/>
          <a:ln w="1905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20" name="Rectangle 7"/>
          <p:cNvSpPr/>
          <p:nvPr/>
        </p:nvSpPr>
        <p:spPr bwMode="auto">
          <a:xfrm>
            <a:off x="369060" y="2711671"/>
            <a:ext cx="1228517" cy="136635"/>
          </a:xfrm>
          <a:prstGeom prst="rect">
            <a:avLst/>
          </a:prstGeom>
          <a:noFill/>
          <a:ln w="19050" cap="flat" cmpd="sng" algn="ctr">
            <a:solidFill>
              <a:srgbClr val="FF0000"/>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5986566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11" name="Content Placeholder 2"/>
          <p:cNvSpPr>
            <a:spLocks noGrp="1"/>
          </p:cNvSpPr>
          <p:nvPr>
            <p:ph idx="4294967295"/>
          </p:nvPr>
        </p:nvSpPr>
        <p:spPr>
          <a:xfrm>
            <a:off x="1213007" y="1409720"/>
            <a:ext cx="5618717" cy="356018"/>
          </a:xfrm>
        </p:spPr>
        <p:txBody>
          <a:bodyPr/>
          <a:lstStyle/>
          <a:p>
            <a:r>
              <a:rPr lang="en-US" dirty="0" smtClean="0"/>
              <a:t>Sin </a:t>
            </a:r>
            <a:r>
              <a:rPr lang="en-US" dirty="0" err="1" smtClean="0"/>
              <a:t>aplicación</a:t>
            </a:r>
            <a:r>
              <a:rPr lang="en-US" dirty="0" smtClean="0"/>
              <a:t> de </a:t>
            </a:r>
            <a:r>
              <a:rPr lang="en-US" dirty="0" err="1" smtClean="0"/>
              <a:t>factores</a:t>
            </a:r>
            <a:r>
              <a:rPr lang="en-US" dirty="0" smtClean="0"/>
              <a:t> de </a:t>
            </a:r>
            <a:r>
              <a:rPr lang="en-US" dirty="0" err="1" smtClean="0"/>
              <a:t>conversión</a:t>
            </a:r>
            <a:endParaRPr lang="en-US" dirty="0" smtClean="0"/>
          </a:p>
          <a:p>
            <a:pPr marL="549275" lvl="1" indent="0">
              <a:buNone/>
            </a:pPr>
            <a:endParaRPr lang="en-US" dirty="0" smtClean="0"/>
          </a:p>
        </p:txBody>
      </p:sp>
      <p:sp>
        <p:nvSpPr>
          <p:cNvPr id="5" name="Content Placeholder 2"/>
          <p:cNvSpPr>
            <a:spLocks noGrp="1"/>
          </p:cNvSpPr>
          <p:nvPr>
            <p:ph idx="4294967295"/>
          </p:nvPr>
        </p:nvSpPr>
        <p:spPr>
          <a:xfrm>
            <a:off x="184450" y="1936380"/>
            <a:ext cx="5407055" cy="2173166"/>
          </a:xfrm>
        </p:spPr>
        <p:txBody>
          <a:bodyPr/>
          <a:lstStyle/>
          <a:p>
            <a:pPr>
              <a:buFont typeface="Wingdings" panose="05000000000000000000" pitchFamily="2" charset="2"/>
              <a:buChar char="§"/>
            </a:pPr>
            <a:r>
              <a:rPr lang="en-US" sz="1600" dirty="0" smtClean="0"/>
              <a:t>Lineal A (</a:t>
            </a:r>
            <a:r>
              <a:rPr lang="en-US" sz="1600" b="1" dirty="0" smtClean="0">
                <a:solidFill>
                  <a:srgbClr val="FF0000"/>
                </a:solidFill>
              </a:rPr>
              <a:t>M A: Red</a:t>
            </a:r>
            <a:r>
              <a:rPr lang="en-US" sz="1600" dirty="0" smtClean="0"/>
              <a:t>)</a:t>
            </a:r>
          </a:p>
          <a:p>
            <a:pPr lvl="1">
              <a:buFont typeface="Arial" panose="020B0604020202020204" pitchFamily="34" charset="0"/>
              <a:buChar char="•"/>
            </a:pPr>
            <a:r>
              <a:rPr lang="en-US" sz="1600" dirty="0" err="1" smtClean="0"/>
              <a:t>Desplazamiento</a:t>
            </a:r>
            <a:r>
              <a:rPr lang="en-US" sz="1600" dirty="0" smtClean="0"/>
              <a:t> de transductor 78.9 mm</a:t>
            </a:r>
          </a:p>
          <a:p>
            <a:pPr>
              <a:buFont typeface="Wingdings" panose="05000000000000000000" pitchFamily="2" charset="2"/>
              <a:buChar char="§"/>
            </a:pPr>
            <a:r>
              <a:rPr lang="en-US" sz="1600" dirty="0" err="1" smtClean="0"/>
              <a:t>Rotacional</a:t>
            </a:r>
            <a:r>
              <a:rPr lang="en-US" sz="1600" dirty="0" smtClean="0"/>
              <a:t> B (</a:t>
            </a:r>
            <a:r>
              <a:rPr lang="en-US" sz="1600" b="1" dirty="0" smtClean="0"/>
              <a:t>M B: Black</a:t>
            </a:r>
            <a:r>
              <a:rPr lang="en-US" sz="1600" dirty="0" smtClean="0"/>
              <a:t>)</a:t>
            </a:r>
          </a:p>
          <a:p>
            <a:pPr lvl="1">
              <a:buFont typeface="Arial" panose="020B0604020202020204" pitchFamily="34" charset="0"/>
              <a:buChar char="•"/>
            </a:pPr>
            <a:r>
              <a:rPr lang="en-US" sz="1600" dirty="0" err="1" smtClean="0"/>
              <a:t>Desplazamiento</a:t>
            </a:r>
            <a:r>
              <a:rPr lang="en-US" sz="1600" dirty="0" smtClean="0"/>
              <a:t> de transductor 59.0 mm (</a:t>
            </a:r>
            <a:r>
              <a:rPr lang="en-US" sz="1600" dirty="0" err="1" smtClean="0"/>
              <a:t>grados</a:t>
            </a:r>
            <a:r>
              <a:rPr lang="en-US" sz="1600" dirty="0" smtClean="0"/>
              <a:t>)</a:t>
            </a:r>
          </a:p>
          <a:p>
            <a:pPr>
              <a:buFont typeface="Wingdings" panose="05000000000000000000" pitchFamily="2" charset="2"/>
              <a:buChar char="§"/>
            </a:pPr>
            <a:r>
              <a:rPr lang="en-US" sz="1600" dirty="0" smtClean="0"/>
              <a:t>Lineal C (</a:t>
            </a:r>
            <a:r>
              <a:rPr lang="en-US" sz="1600" b="1" dirty="0" smtClean="0">
                <a:solidFill>
                  <a:srgbClr val="0000FF"/>
                </a:solidFill>
              </a:rPr>
              <a:t>M C: Blue</a:t>
            </a:r>
            <a:r>
              <a:rPr lang="en-US" sz="1600" dirty="0" smtClean="0"/>
              <a:t>)</a:t>
            </a:r>
          </a:p>
          <a:p>
            <a:pPr lvl="1">
              <a:buFont typeface="Arial" panose="020B0604020202020204" pitchFamily="34" charset="0"/>
              <a:buChar char="•"/>
            </a:pPr>
            <a:r>
              <a:rPr lang="en-US" sz="1600" dirty="0" err="1" smtClean="0"/>
              <a:t>Desplazamiento</a:t>
            </a:r>
            <a:r>
              <a:rPr lang="en-US" sz="1600" dirty="0" smtClean="0"/>
              <a:t> de transductor 106.5 mm</a:t>
            </a:r>
            <a:endParaRPr lang="en-US" sz="1600" dirty="0"/>
          </a:p>
        </p:txBody>
      </p:sp>
      <p:pic>
        <p:nvPicPr>
          <p:cNvPr id="6" name="Imagen 5"/>
          <p:cNvPicPr>
            <a:picLocks noChangeAspect="1"/>
          </p:cNvPicPr>
          <p:nvPr/>
        </p:nvPicPr>
        <p:blipFill>
          <a:blip r:embed="rId2"/>
          <a:stretch>
            <a:fillRect/>
          </a:stretch>
        </p:blipFill>
        <p:spPr>
          <a:xfrm>
            <a:off x="5722384" y="1744718"/>
            <a:ext cx="3225024" cy="2803804"/>
          </a:xfrm>
          <a:prstGeom prst="rect">
            <a:avLst/>
          </a:prstGeom>
          <a:ln w="6350">
            <a:solidFill>
              <a:schemeClr val="tx1"/>
            </a:solidFill>
          </a:ln>
        </p:spPr>
      </p:pic>
      <p:sp>
        <p:nvSpPr>
          <p:cNvPr id="7" name="Elipse 6"/>
          <p:cNvSpPr/>
          <p:nvPr/>
        </p:nvSpPr>
        <p:spPr bwMode="auto">
          <a:xfrm>
            <a:off x="7375890" y="3610304"/>
            <a:ext cx="362096" cy="325821"/>
          </a:xfrm>
          <a:prstGeom prst="ellipse">
            <a:avLst/>
          </a:prstGeom>
          <a:noFill/>
          <a:ln w="31750" cap="flat" cmpd="sng" algn="ctr">
            <a:solidFill>
              <a:srgbClr val="FF0000"/>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8" name="Elipse 7"/>
          <p:cNvSpPr/>
          <p:nvPr/>
        </p:nvSpPr>
        <p:spPr bwMode="auto">
          <a:xfrm>
            <a:off x="6737635" y="3105805"/>
            <a:ext cx="362096" cy="325821"/>
          </a:xfrm>
          <a:prstGeom prst="ellipse">
            <a:avLst/>
          </a:prstGeom>
          <a:noFill/>
          <a:ln w="31750" cap="flat" cmpd="sng" algn="ctr">
            <a:solidFill>
              <a:schemeClr val="tx1"/>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0" name="Elipse 9"/>
          <p:cNvSpPr/>
          <p:nvPr/>
        </p:nvSpPr>
        <p:spPr bwMode="auto">
          <a:xfrm>
            <a:off x="6217381" y="3100552"/>
            <a:ext cx="362096" cy="325821"/>
          </a:xfrm>
          <a:prstGeom prst="ellipse">
            <a:avLst/>
          </a:prstGeom>
          <a:noFill/>
          <a:ln w="31750" cap="flat" cmpd="sng" algn="ctr">
            <a:solidFill>
              <a:srgbClr val="0000FF"/>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260348071"/>
      </p:ext>
    </p:extLst>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5" name="Content Placeholder 2"/>
          <p:cNvSpPr>
            <a:spLocks noGrp="1"/>
          </p:cNvSpPr>
          <p:nvPr>
            <p:ph idx="4294967295"/>
          </p:nvPr>
        </p:nvSpPr>
        <p:spPr>
          <a:xfrm>
            <a:off x="960756" y="1255471"/>
            <a:ext cx="7310885" cy="3684389"/>
          </a:xfrm>
        </p:spPr>
        <p:txBody>
          <a:bodyPr/>
          <a:lstStyle/>
          <a:p>
            <a:r>
              <a:rPr lang="en-US" sz="1800" dirty="0" smtClean="0"/>
              <a:t>Lineal A (</a:t>
            </a:r>
            <a:r>
              <a:rPr lang="en-US" sz="1800" dirty="0" err="1" smtClean="0"/>
              <a:t>Recomendación</a:t>
            </a:r>
            <a:r>
              <a:rPr lang="en-US" sz="1800" dirty="0" smtClean="0"/>
              <a:t> del </a:t>
            </a:r>
            <a:r>
              <a:rPr lang="en-US" sz="1800" dirty="0" err="1" smtClean="0"/>
              <a:t>fabricante</a:t>
            </a:r>
            <a:r>
              <a:rPr lang="en-US" sz="1800" dirty="0" smtClean="0"/>
              <a:t>):</a:t>
            </a:r>
          </a:p>
          <a:p>
            <a:pPr lvl="1"/>
            <a:r>
              <a:rPr lang="en-US" sz="1600" dirty="0" smtClean="0"/>
              <a:t>80 mm </a:t>
            </a:r>
            <a:r>
              <a:rPr lang="en-US" sz="1600" dirty="0" err="1" smtClean="0"/>
              <a:t>en</a:t>
            </a:r>
            <a:r>
              <a:rPr lang="en-US" sz="1600" dirty="0" smtClean="0"/>
              <a:t> transductor </a:t>
            </a:r>
            <a:r>
              <a:rPr lang="en-US" sz="1600" dirty="0" err="1" smtClean="0"/>
              <a:t>es</a:t>
            </a:r>
            <a:r>
              <a:rPr lang="en-US" sz="1600" dirty="0" smtClean="0"/>
              <a:t> </a:t>
            </a:r>
            <a:r>
              <a:rPr lang="en-US" sz="1600" dirty="0" err="1" smtClean="0"/>
              <a:t>equivalente</a:t>
            </a:r>
            <a:r>
              <a:rPr lang="en-US" sz="1600" dirty="0" smtClean="0"/>
              <a:t> a 120 mm </a:t>
            </a:r>
            <a:r>
              <a:rPr lang="en-US" sz="1600" dirty="0" err="1" smtClean="0"/>
              <a:t>en</a:t>
            </a:r>
            <a:r>
              <a:rPr lang="en-US" sz="1600" dirty="0" smtClean="0"/>
              <a:t> </a:t>
            </a:r>
            <a:r>
              <a:rPr lang="en-US" sz="1600" dirty="0" err="1" smtClean="0"/>
              <a:t>contactos</a:t>
            </a:r>
            <a:endParaRPr lang="en-US" sz="1600" dirty="0" smtClean="0"/>
          </a:p>
          <a:p>
            <a:pPr lvl="1"/>
            <a:r>
              <a:rPr lang="en-US" sz="1600" b="1" dirty="0" err="1" smtClean="0"/>
              <a:t>Conv</a:t>
            </a:r>
            <a:r>
              <a:rPr lang="en-US" sz="1600" b="1" baseline="-25000" dirty="0" err="1" smtClean="0"/>
              <a:t>A</a:t>
            </a:r>
            <a:r>
              <a:rPr lang="en-US" sz="1600" b="1" dirty="0" smtClean="0"/>
              <a:t> = 1.5 mm/mm</a:t>
            </a:r>
            <a:r>
              <a:rPr lang="en-US" sz="1600" dirty="0" smtClean="0"/>
              <a:t> factor de conversion lineal</a:t>
            </a:r>
          </a:p>
          <a:p>
            <a:pPr lvl="1"/>
            <a:r>
              <a:rPr lang="en-US" sz="1600" dirty="0" err="1" smtClean="0"/>
              <a:t>Desplazamiento</a:t>
            </a:r>
            <a:r>
              <a:rPr lang="en-US" sz="1600" dirty="0" smtClean="0"/>
              <a:t> del </a:t>
            </a:r>
            <a:r>
              <a:rPr lang="en-US" sz="1600" dirty="0" err="1" smtClean="0"/>
              <a:t>contacto</a:t>
            </a:r>
            <a:r>
              <a:rPr lang="en-US" sz="1600" dirty="0" smtClean="0"/>
              <a:t> </a:t>
            </a:r>
            <a:r>
              <a:rPr lang="en-US" sz="1600" dirty="0" err="1" smtClean="0"/>
              <a:t>es</a:t>
            </a:r>
            <a:r>
              <a:rPr lang="en-US" sz="1600" dirty="0" smtClean="0"/>
              <a:t> 118.35 mm</a:t>
            </a:r>
          </a:p>
          <a:p>
            <a:r>
              <a:rPr lang="en-US" sz="1800" dirty="0" err="1" smtClean="0"/>
              <a:t>Rotacional</a:t>
            </a:r>
            <a:r>
              <a:rPr lang="en-US" sz="1800" dirty="0" smtClean="0"/>
              <a:t> B:</a:t>
            </a:r>
          </a:p>
          <a:p>
            <a:pPr lvl="1"/>
            <a:r>
              <a:rPr lang="en-US" sz="1600" dirty="0" smtClean="0"/>
              <a:t>59.0° (transductor) = 118.35 mm (</a:t>
            </a:r>
            <a:r>
              <a:rPr lang="en-US" sz="1600" dirty="0" err="1" smtClean="0"/>
              <a:t>contacto</a:t>
            </a:r>
            <a:r>
              <a:rPr lang="en-US" sz="1600" dirty="0" smtClean="0"/>
              <a:t>)</a:t>
            </a:r>
          </a:p>
          <a:p>
            <a:pPr lvl="1"/>
            <a:r>
              <a:rPr lang="en-US" sz="1600" dirty="0" err="1" smtClean="0"/>
              <a:t>Conv</a:t>
            </a:r>
            <a:r>
              <a:rPr lang="en-US" sz="1600" baseline="-25000" dirty="0" err="1" smtClean="0"/>
              <a:t>B</a:t>
            </a:r>
            <a:r>
              <a:rPr lang="en-US" sz="1600" dirty="0" smtClean="0"/>
              <a:t> = (118.35 mm) / (59.0°) = 2.003 mm/° </a:t>
            </a:r>
          </a:p>
          <a:p>
            <a:pPr lvl="1"/>
            <a:r>
              <a:rPr lang="en-US" sz="1600" b="1" dirty="0" err="1" smtClean="0"/>
              <a:t>Conv</a:t>
            </a:r>
            <a:r>
              <a:rPr lang="en-US" sz="1600" b="1" baseline="-25000" dirty="0" err="1" smtClean="0"/>
              <a:t>B</a:t>
            </a:r>
            <a:r>
              <a:rPr lang="en-US" sz="1600" b="1" dirty="0" smtClean="0"/>
              <a:t> = </a:t>
            </a:r>
            <a:r>
              <a:rPr lang="en-US" sz="1600" b="1" dirty="0"/>
              <a:t>2.003 mm/° </a:t>
            </a:r>
            <a:r>
              <a:rPr lang="en-US" sz="1600" dirty="0" smtClean="0"/>
              <a:t>factor de conversion lineal</a:t>
            </a:r>
          </a:p>
          <a:p>
            <a:r>
              <a:rPr lang="en-US" sz="1800" dirty="0" smtClean="0"/>
              <a:t>Lineal C</a:t>
            </a:r>
          </a:p>
          <a:p>
            <a:pPr lvl="1"/>
            <a:r>
              <a:rPr lang="en-US" sz="1600" dirty="0" smtClean="0"/>
              <a:t>106.5 mm (transductor) = 118.35 mm (</a:t>
            </a:r>
            <a:r>
              <a:rPr lang="en-US" sz="1600" dirty="0" err="1" smtClean="0"/>
              <a:t>contacto</a:t>
            </a:r>
            <a:r>
              <a:rPr lang="en-US" sz="1600" dirty="0" smtClean="0"/>
              <a:t>)</a:t>
            </a:r>
          </a:p>
          <a:p>
            <a:pPr lvl="1"/>
            <a:r>
              <a:rPr lang="en-US" sz="1600" dirty="0" err="1" smtClean="0"/>
              <a:t>Conv</a:t>
            </a:r>
            <a:r>
              <a:rPr lang="en-US" sz="1600" baseline="-25000" dirty="0" err="1" smtClean="0"/>
              <a:t>C</a:t>
            </a:r>
            <a:r>
              <a:rPr lang="en-US" sz="1600" dirty="0" smtClean="0"/>
              <a:t> = (118.35 mm) / (106.5 mm) = 1.1099 mm/mm</a:t>
            </a:r>
          </a:p>
          <a:p>
            <a:pPr lvl="1"/>
            <a:r>
              <a:rPr lang="en-US" sz="1600" b="1" dirty="0" err="1" smtClean="0"/>
              <a:t>Conv</a:t>
            </a:r>
            <a:r>
              <a:rPr lang="en-US" sz="1600" b="1" baseline="-25000" dirty="0" err="1" smtClean="0"/>
              <a:t>C</a:t>
            </a:r>
            <a:r>
              <a:rPr lang="en-US" sz="1600" b="1" dirty="0" smtClean="0"/>
              <a:t> = 1.1099 mm/mm </a:t>
            </a:r>
            <a:r>
              <a:rPr lang="en-US" sz="1600" dirty="0"/>
              <a:t>factor de conversion </a:t>
            </a:r>
            <a:r>
              <a:rPr lang="en-US" sz="1600" dirty="0" smtClean="0"/>
              <a:t>lineal</a:t>
            </a:r>
          </a:p>
          <a:p>
            <a:pPr lvl="1"/>
            <a:endParaRPr lang="en-US" dirty="0"/>
          </a:p>
        </p:txBody>
      </p:sp>
    </p:spTree>
    <p:extLst>
      <p:ext uri="{BB962C8B-B14F-4D97-AF65-F5344CB8AC3E}">
        <p14:creationId xmlns:p14="http://schemas.microsoft.com/office/powerpoint/2010/main" val="3473305580"/>
      </p:ext>
    </p:extLst>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pic>
        <p:nvPicPr>
          <p:cNvPr id="6" name="Picture 7"/>
          <p:cNvPicPr>
            <a:picLocks noChangeAspect="1"/>
          </p:cNvPicPr>
          <p:nvPr/>
        </p:nvPicPr>
        <p:blipFill>
          <a:blip r:embed="rId2"/>
          <a:stretch>
            <a:fillRect/>
          </a:stretch>
        </p:blipFill>
        <p:spPr>
          <a:xfrm>
            <a:off x="377655" y="1624728"/>
            <a:ext cx="7305404" cy="3171931"/>
          </a:xfrm>
          <a:prstGeom prst="rect">
            <a:avLst/>
          </a:prstGeom>
        </p:spPr>
      </p:pic>
      <p:sp>
        <p:nvSpPr>
          <p:cNvPr id="7" name="Rectangle 4"/>
          <p:cNvSpPr/>
          <p:nvPr/>
        </p:nvSpPr>
        <p:spPr bwMode="auto">
          <a:xfrm>
            <a:off x="415156" y="2311577"/>
            <a:ext cx="1243476" cy="342518"/>
          </a:xfrm>
          <a:prstGeom prst="rect">
            <a:avLst/>
          </a:prstGeom>
          <a:noFill/>
          <a:ln w="19050" cap="flat" cmpd="sng" algn="ctr">
            <a:solidFill>
              <a:schemeClr val="accent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8" name="Rectangle 5"/>
          <p:cNvSpPr/>
          <p:nvPr/>
        </p:nvSpPr>
        <p:spPr bwMode="auto">
          <a:xfrm>
            <a:off x="436175" y="3234343"/>
            <a:ext cx="1243476" cy="342518"/>
          </a:xfrm>
          <a:prstGeom prst="rect">
            <a:avLst/>
          </a:prstGeom>
          <a:noFill/>
          <a:ln w="19050" cap="flat" cmpd="sng" algn="ctr">
            <a:solidFill>
              <a:schemeClr val="accent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10" name="Content Placeholder 2"/>
          <p:cNvSpPr>
            <a:spLocks noGrp="1"/>
          </p:cNvSpPr>
          <p:nvPr>
            <p:ph idx="4294967295"/>
          </p:nvPr>
        </p:nvSpPr>
        <p:spPr>
          <a:xfrm>
            <a:off x="960755" y="1242253"/>
            <a:ext cx="6060155" cy="344810"/>
          </a:xfrm>
        </p:spPr>
        <p:txBody>
          <a:bodyPr/>
          <a:lstStyle/>
          <a:p>
            <a:r>
              <a:rPr lang="en-US" sz="1800" dirty="0" err="1" smtClean="0"/>
              <a:t>Operación</a:t>
            </a:r>
            <a:r>
              <a:rPr lang="en-US" sz="1800" dirty="0" smtClean="0"/>
              <a:t> de </a:t>
            </a:r>
            <a:r>
              <a:rPr lang="en-US" sz="1800" dirty="0" err="1" smtClean="0"/>
              <a:t>cierre</a:t>
            </a:r>
            <a:r>
              <a:rPr lang="en-US" sz="1800" dirty="0" smtClean="0"/>
              <a:t> – Con </a:t>
            </a:r>
            <a:r>
              <a:rPr lang="en-US" sz="1800" dirty="0" err="1" smtClean="0"/>
              <a:t>factores</a:t>
            </a:r>
            <a:r>
              <a:rPr lang="en-US" sz="1800" dirty="0" smtClean="0"/>
              <a:t> de </a:t>
            </a:r>
            <a:r>
              <a:rPr lang="en-US" sz="1800" dirty="0" err="1" smtClean="0"/>
              <a:t>conversión</a:t>
            </a:r>
            <a:r>
              <a:rPr lang="en-US" sz="1800" dirty="0" smtClean="0"/>
              <a:t> </a:t>
            </a:r>
          </a:p>
        </p:txBody>
      </p:sp>
    </p:spTree>
    <p:extLst>
      <p:ext uri="{BB962C8B-B14F-4D97-AF65-F5344CB8AC3E}">
        <p14:creationId xmlns:p14="http://schemas.microsoft.com/office/powerpoint/2010/main" val="70699947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10" name="Content Placeholder 2"/>
          <p:cNvSpPr>
            <a:spLocks noGrp="1"/>
          </p:cNvSpPr>
          <p:nvPr>
            <p:ph idx="4294967295"/>
          </p:nvPr>
        </p:nvSpPr>
        <p:spPr>
          <a:xfrm>
            <a:off x="960755" y="1242253"/>
            <a:ext cx="6060155" cy="344810"/>
          </a:xfrm>
        </p:spPr>
        <p:txBody>
          <a:bodyPr/>
          <a:lstStyle/>
          <a:p>
            <a:r>
              <a:rPr lang="en-US" sz="1800" dirty="0" err="1" smtClean="0"/>
              <a:t>Operación</a:t>
            </a:r>
            <a:r>
              <a:rPr lang="en-US" sz="1800" dirty="0" smtClean="0"/>
              <a:t> de </a:t>
            </a:r>
            <a:r>
              <a:rPr lang="en-US" sz="1800" dirty="0" err="1" smtClean="0"/>
              <a:t>cierre</a:t>
            </a:r>
            <a:r>
              <a:rPr lang="en-US" sz="1800" dirty="0" smtClean="0"/>
              <a:t> – Con </a:t>
            </a:r>
            <a:r>
              <a:rPr lang="en-US" sz="1800" dirty="0" err="1" smtClean="0"/>
              <a:t>factores</a:t>
            </a:r>
            <a:r>
              <a:rPr lang="en-US" sz="1800" dirty="0" smtClean="0"/>
              <a:t> de </a:t>
            </a:r>
            <a:r>
              <a:rPr lang="en-US" sz="1800" dirty="0" err="1" smtClean="0"/>
              <a:t>conversión</a:t>
            </a:r>
            <a:r>
              <a:rPr lang="en-US" sz="1800" dirty="0" smtClean="0"/>
              <a:t> </a:t>
            </a:r>
          </a:p>
        </p:txBody>
      </p:sp>
      <p:pic>
        <p:nvPicPr>
          <p:cNvPr id="14" name="Picture 3"/>
          <p:cNvPicPr>
            <a:picLocks noChangeAspect="1"/>
          </p:cNvPicPr>
          <p:nvPr/>
        </p:nvPicPr>
        <p:blipFill>
          <a:blip r:embed="rId2"/>
          <a:stretch>
            <a:fillRect/>
          </a:stretch>
        </p:blipFill>
        <p:spPr>
          <a:xfrm>
            <a:off x="488726" y="1623152"/>
            <a:ext cx="7198099" cy="3125341"/>
          </a:xfrm>
          <a:prstGeom prst="rect">
            <a:avLst/>
          </a:prstGeom>
        </p:spPr>
      </p:pic>
    </p:spTree>
    <p:extLst>
      <p:ext uri="{BB962C8B-B14F-4D97-AF65-F5344CB8AC3E}">
        <p14:creationId xmlns:p14="http://schemas.microsoft.com/office/powerpoint/2010/main" val="2665352889"/>
      </p:ext>
    </p:extLst>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10" name="Content Placeholder 2"/>
          <p:cNvSpPr>
            <a:spLocks noGrp="1"/>
          </p:cNvSpPr>
          <p:nvPr>
            <p:ph idx="4294967295"/>
          </p:nvPr>
        </p:nvSpPr>
        <p:spPr>
          <a:xfrm>
            <a:off x="960755" y="1242253"/>
            <a:ext cx="6060155" cy="344810"/>
          </a:xfrm>
        </p:spPr>
        <p:txBody>
          <a:bodyPr/>
          <a:lstStyle/>
          <a:p>
            <a:r>
              <a:rPr lang="en-US" sz="1800" dirty="0" err="1" smtClean="0"/>
              <a:t>Operación</a:t>
            </a:r>
            <a:r>
              <a:rPr lang="en-US" sz="1800" dirty="0" smtClean="0"/>
              <a:t> de </a:t>
            </a:r>
            <a:r>
              <a:rPr lang="en-US" sz="1800" dirty="0" err="1" smtClean="0"/>
              <a:t>apertura</a:t>
            </a:r>
            <a:r>
              <a:rPr lang="en-US" sz="1800" dirty="0" smtClean="0"/>
              <a:t> – Con </a:t>
            </a:r>
            <a:r>
              <a:rPr lang="en-US" sz="1800" dirty="0" err="1" smtClean="0"/>
              <a:t>factores</a:t>
            </a:r>
            <a:r>
              <a:rPr lang="en-US" sz="1800" dirty="0" smtClean="0"/>
              <a:t> de </a:t>
            </a:r>
            <a:r>
              <a:rPr lang="en-US" sz="1800" dirty="0" err="1" smtClean="0"/>
              <a:t>conversión</a:t>
            </a:r>
            <a:r>
              <a:rPr lang="en-US" sz="1800" dirty="0" smtClean="0"/>
              <a:t> </a:t>
            </a:r>
          </a:p>
        </p:txBody>
      </p:sp>
      <p:pic>
        <p:nvPicPr>
          <p:cNvPr id="6" name="Picture 6"/>
          <p:cNvPicPr>
            <a:picLocks noChangeAspect="1"/>
          </p:cNvPicPr>
          <p:nvPr/>
        </p:nvPicPr>
        <p:blipFill>
          <a:blip r:embed="rId2"/>
          <a:stretch>
            <a:fillRect/>
          </a:stretch>
        </p:blipFill>
        <p:spPr>
          <a:xfrm>
            <a:off x="325823" y="1638778"/>
            <a:ext cx="7325713" cy="3052283"/>
          </a:xfrm>
          <a:prstGeom prst="rect">
            <a:avLst/>
          </a:prstGeom>
        </p:spPr>
      </p:pic>
      <p:sp>
        <p:nvSpPr>
          <p:cNvPr id="7" name="Rectangle 4"/>
          <p:cNvSpPr/>
          <p:nvPr/>
        </p:nvSpPr>
        <p:spPr bwMode="auto">
          <a:xfrm>
            <a:off x="348676" y="2319314"/>
            <a:ext cx="1216050" cy="335781"/>
          </a:xfrm>
          <a:prstGeom prst="rect">
            <a:avLst/>
          </a:prstGeom>
          <a:noFill/>
          <a:ln w="19050" cap="flat" cmpd="sng" algn="ctr">
            <a:solidFill>
              <a:schemeClr val="accent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8" name="Rectangle 5"/>
          <p:cNvSpPr/>
          <p:nvPr/>
        </p:nvSpPr>
        <p:spPr bwMode="auto">
          <a:xfrm>
            <a:off x="341752" y="3143909"/>
            <a:ext cx="1216050" cy="335781"/>
          </a:xfrm>
          <a:prstGeom prst="rect">
            <a:avLst/>
          </a:prstGeom>
          <a:noFill/>
          <a:ln w="19050" cap="flat" cmpd="sng" algn="ctr">
            <a:solidFill>
              <a:schemeClr val="accent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79567077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10" name="Content Placeholder 2"/>
          <p:cNvSpPr>
            <a:spLocks noGrp="1"/>
          </p:cNvSpPr>
          <p:nvPr>
            <p:ph idx="4294967295"/>
          </p:nvPr>
        </p:nvSpPr>
        <p:spPr>
          <a:xfrm>
            <a:off x="960755" y="1242253"/>
            <a:ext cx="6060155" cy="344810"/>
          </a:xfrm>
        </p:spPr>
        <p:txBody>
          <a:bodyPr/>
          <a:lstStyle/>
          <a:p>
            <a:r>
              <a:rPr lang="en-US" sz="1800" dirty="0" err="1" smtClean="0"/>
              <a:t>Operación</a:t>
            </a:r>
            <a:r>
              <a:rPr lang="en-US" sz="1800" dirty="0" smtClean="0"/>
              <a:t> de </a:t>
            </a:r>
            <a:r>
              <a:rPr lang="en-US" sz="1800" dirty="0" err="1" smtClean="0"/>
              <a:t>apertura</a:t>
            </a:r>
            <a:r>
              <a:rPr lang="en-US" sz="1800" dirty="0" smtClean="0"/>
              <a:t> – Con </a:t>
            </a:r>
            <a:r>
              <a:rPr lang="en-US" sz="1800" dirty="0" err="1" smtClean="0"/>
              <a:t>factores</a:t>
            </a:r>
            <a:r>
              <a:rPr lang="en-US" sz="1800" dirty="0" smtClean="0"/>
              <a:t> de </a:t>
            </a:r>
            <a:r>
              <a:rPr lang="en-US" sz="1800" dirty="0" err="1" smtClean="0"/>
              <a:t>conversión</a:t>
            </a:r>
            <a:r>
              <a:rPr lang="en-US" sz="1800" dirty="0" smtClean="0"/>
              <a:t> </a:t>
            </a:r>
          </a:p>
        </p:txBody>
      </p:sp>
      <p:pic>
        <p:nvPicPr>
          <p:cNvPr id="14" name="Picture 3"/>
          <p:cNvPicPr>
            <a:picLocks noChangeAspect="1"/>
          </p:cNvPicPr>
          <p:nvPr/>
        </p:nvPicPr>
        <p:blipFill>
          <a:blip r:embed="rId2"/>
          <a:stretch>
            <a:fillRect/>
          </a:stretch>
        </p:blipFill>
        <p:spPr>
          <a:xfrm>
            <a:off x="207324" y="1650125"/>
            <a:ext cx="7455988" cy="3092651"/>
          </a:xfrm>
          <a:prstGeom prst="rect">
            <a:avLst/>
          </a:prstGeom>
        </p:spPr>
      </p:pic>
    </p:spTree>
    <p:extLst>
      <p:ext uri="{BB962C8B-B14F-4D97-AF65-F5344CB8AC3E}">
        <p14:creationId xmlns:p14="http://schemas.microsoft.com/office/powerpoint/2010/main" val="1320899817"/>
      </p:ext>
    </p:extLst>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6" name="Content Placeholder 2"/>
          <p:cNvSpPr>
            <a:spLocks noGrp="1"/>
          </p:cNvSpPr>
          <p:nvPr>
            <p:ph idx="4294967295"/>
          </p:nvPr>
        </p:nvSpPr>
        <p:spPr>
          <a:xfrm>
            <a:off x="319626" y="1356119"/>
            <a:ext cx="5476325" cy="3005674"/>
          </a:xfrm>
        </p:spPr>
        <p:txBody>
          <a:bodyPr/>
          <a:lstStyle/>
          <a:p>
            <a:r>
              <a:rPr lang="en-US" sz="1800" dirty="0" err="1" smtClean="0"/>
              <a:t>Análisis</a:t>
            </a:r>
            <a:r>
              <a:rPr lang="en-US" sz="1800" dirty="0"/>
              <a:t>:</a:t>
            </a:r>
            <a:r>
              <a:rPr lang="en-US" sz="1800" dirty="0" smtClean="0"/>
              <a:t> Lineal A - </a:t>
            </a:r>
            <a:r>
              <a:rPr lang="en-US" sz="1800" dirty="0" err="1" smtClean="0"/>
              <a:t>Rotacional</a:t>
            </a:r>
            <a:r>
              <a:rPr lang="en-US" sz="1800" dirty="0" smtClean="0"/>
              <a:t> B - Lineal C</a:t>
            </a:r>
          </a:p>
          <a:p>
            <a:pPr lvl="1"/>
            <a:r>
              <a:rPr lang="en-US" sz="1600" dirty="0" err="1" smtClean="0"/>
              <a:t>Desplazamientos</a:t>
            </a:r>
            <a:r>
              <a:rPr lang="en-US" sz="1600" dirty="0" smtClean="0"/>
              <a:t> </a:t>
            </a:r>
            <a:r>
              <a:rPr lang="en-US" sz="1600" dirty="0" err="1" smtClean="0"/>
              <a:t>similares</a:t>
            </a:r>
            <a:endParaRPr lang="en-US" sz="1600" dirty="0" smtClean="0"/>
          </a:p>
          <a:p>
            <a:pPr lvl="2"/>
            <a:r>
              <a:rPr lang="en-US" sz="1600" dirty="0" smtClean="0"/>
              <a:t>Max </a:t>
            </a:r>
            <a:r>
              <a:rPr lang="en-US" sz="1600" dirty="0" err="1" smtClean="0"/>
              <a:t>diferencia</a:t>
            </a:r>
            <a:r>
              <a:rPr lang="en-US" sz="1600" dirty="0" smtClean="0"/>
              <a:t> Close 0.2 mm</a:t>
            </a:r>
          </a:p>
          <a:p>
            <a:pPr lvl="2"/>
            <a:r>
              <a:rPr lang="en-US" sz="1600" dirty="0" smtClean="0"/>
              <a:t>Max </a:t>
            </a:r>
            <a:r>
              <a:rPr lang="en-US" sz="1600" dirty="0" err="1" smtClean="0"/>
              <a:t>diferencia</a:t>
            </a:r>
            <a:r>
              <a:rPr lang="en-US" sz="1600" dirty="0" smtClean="0"/>
              <a:t> Open 0.5 mm</a:t>
            </a:r>
          </a:p>
          <a:p>
            <a:pPr lvl="1"/>
            <a:r>
              <a:rPr lang="en-US" sz="1600" dirty="0" err="1" smtClean="0"/>
              <a:t>Velocidades</a:t>
            </a:r>
            <a:r>
              <a:rPr lang="en-US" sz="1600" dirty="0" smtClean="0"/>
              <a:t> </a:t>
            </a:r>
            <a:r>
              <a:rPr lang="en-US" sz="1600" dirty="0" err="1" smtClean="0"/>
              <a:t>diferentes</a:t>
            </a:r>
            <a:r>
              <a:rPr lang="en-US" sz="1600" dirty="0" smtClean="0"/>
              <a:t> </a:t>
            </a:r>
            <a:r>
              <a:rPr lang="en-US" sz="1600" dirty="0" err="1" smtClean="0"/>
              <a:t>en</a:t>
            </a:r>
            <a:r>
              <a:rPr lang="en-US" sz="1600" dirty="0" smtClean="0"/>
              <a:t> </a:t>
            </a:r>
            <a:r>
              <a:rPr lang="en-US" sz="1600" dirty="0" err="1" smtClean="0"/>
              <a:t>cada</a:t>
            </a:r>
            <a:r>
              <a:rPr lang="en-US" sz="1600" dirty="0" smtClean="0"/>
              <a:t> </a:t>
            </a:r>
            <a:r>
              <a:rPr lang="en-US" sz="1600" dirty="0" err="1" smtClean="0"/>
              <a:t>fase</a:t>
            </a:r>
            <a:endParaRPr lang="en-US" sz="1600" dirty="0" smtClean="0"/>
          </a:p>
          <a:p>
            <a:pPr lvl="2"/>
            <a:r>
              <a:rPr lang="en-US" sz="1600" dirty="0" smtClean="0"/>
              <a:t>Max </a:t>
            </a:r>
            <a:r>
              <a:rPr lang="en-US" sz="1600" dirty="0" err="1" smtClean="0"/>
              <a:t>diferencia</a:t>
            </a:r>
            <a:r>
              <a:rPr lang="en-US" sz="1600" dirty="0" smtClean="0"/>
              <a:t> 0.5 m/s (~10%)</a:t>
            </a:r>
          </a:p>
          <a:p>
            <a:pPr lvl="2"/>
            <a:r>
              <a:rPr lang="en-US" sz="1600" dirty="0" err="1" smtClean="0"/>
              <a:t>Tiempos</a:t>
            </a:r>
            <a:r>
              <a:rPr lang="en-US" sz="1600" dirty="0" smtClean="0"/>
              <a:t> </a:t>
            </a:r>
            <a:r>
              <a:rPr lang="en-US" sz="1600" dirty="0" err="1" smtClean="0"/>
              <a:t>ligeramente</a:t>
            </a:r>
            <a:r>
              <a:rPr lang="en-US" sz="1600" dirty="0" smtClean="0"/>
              <a:t> </a:t>
            </a:r>
            <a:r>
              <a:rPr lang="en-US" sz="1600" dirty="0" err="1" smtClean="0"/>
              <a:t>diferentes</a:t>
            </a:r>
            <a:endParaRPr lang="en-US" sz="1600" dirty="0" smtClean="0"/>
          </a:p>
          <a:p>
            <a:r>
              <a:rPr lang="en-US" sz="1800" dirty="0" err="1" smtClean="0"/>
              <a:t>Tipo</a:t>
            </a:r>
            <a:r>
              <a:rPr lang="en-US" sz="1800" dirty="0" smtClean="0"/>
              <a:t> y </a:t>
            </a:r>
            <a:r>
              <a:rPr lang="en-US" sz="1800" dirty="0" err="1" smtClean="0"/>
              <a:t>ubicación</a:t>
            </a:r>
            <a:r>
              <a:rPr lang="en-US" sz="1800" dirty="0" smtClean="0"/>
              <a:t> de transductor </a:t>
            </a:r>
            <a:r>
              <a:rPr lang="en-US" sz="1800" dirty="0" err="1" smtClean="0"/>
              <a:t>tiene</a:t>
            </a:r>
            <a:r>
              <a:rPr lang="en-US" sz="1800" dirty="0" smtClean="0"/>
              <a:t> </a:t>
            </a:r>
            <a:r>
              <a:rPr lang="en-US" sz="1800" dirty="0" err="1" smtClean="0"/>
              <a:t>poco</a:t>
            </a:r>
            <a:r>
              <a:rPr lang="en-US" sz="1800" dirty="0" smtClean="0"/>
              <a:t> </a:t>
            </a:r>
            <a:r>
              <a:rPr lang="en-US" sz="1800" dirty="0" err="1" smtClean="0"/>
              <a:t>efecto</a:t>
            </a:r>
            <a:endParaRPr lang="en-US" sz="1800" dirty="0" smtClean="0"/>
          </a:p>
          <a:p>
            <a:pPr lvl="1"/>
            <a:r>
              <a:rPr lang="en-US" sz="1600" dirty="0" smtClean="0"/>
              <a:t>Lo </a:t>
            </a:r>
            <a:r>
              <a:rPr lang="en-US" sz="1600" dirty="0" err="1" smtClean="0"/>
              <a:t>importante</a:t>
            </a:r>
            <a:r>
              <a:rPr lang="en-US" sz="1600" dirty="0" smtClean="0"/>
              <a:t> </a:t>
            </a:r>
            <a:r>
              <a:rPr lang="en-US" sz="1600" dirty="0" err="1" smtClean="0"/>
              <a:t>es</a:t>
            </a:r>
            <a:r>
              <a:rPr lang="en-US" sz="1600" dirty="0" smtClean="0"/>
              <a:t> </a:t>
            </a:r>
            <a:r>
              <a:rPr lang="en-US" sz="1600" dirty="0" err="1" smtClean="0"/>
              <a:t>conocer</a:t>
            </a:r>
            <a:r>
              <a:rPr lang="en-US" sz="1600" dirty="0" smtClean="0"/>
              <a:t> la </a:t>
            </a:r>
            <a:r>
              <a:rPr lang="en-US" sz="1600" dirty="0" err="1" smtClean="0"/>
              <a:t>relación</a:t>
            </a:r>
            <a:r>
              <a:rPr lang="en-US" sz="1600" dirty="0" smtClean="0"/>
              <a:t> entre </a:t>
            </a:r>
            <a:r>
              <a:rPr lang="en-US" sz="1600" dirty="0" err="1" smtClean="0"/>
              <a:t>cada</a:t>
            </a:r>
            <a:r>
              <a:rPr lang="en-US" sz="1600" dirty="0" smtClean="0"/>
              <a:t> </a:t>
            </a:r>
            <a:r>
              <a:rPr lang="en-US" sz="1600" dirty="0" err="1" smtClean="0"/>
              <a:t>punto</a:t>
            </a:r>
            <a:r>
              <a:rPr lang="en-US" sz="1600" dirty="0" smtClean="0"/>
              <a:t> de </a:t>
            </a:r>
            <a:r>
              <a:rPr lang="en-US" sz="1600" dirty="0" err="1" smtClean="0"/>
              <a:t>conexión</a:t>
            </a:r>
            <a:r>
              <a:rPr lang="en-US" sz="1600" dirty="0" smtClean="0"/>
              <a:t> y </a:t>
            </a:r>
            <a:r>
              <a:rPr lang="en-US" sz="1600" dirty="0" err="1" smtClean="0"/>
              <a:t>los</a:t>
            </a:r>
            <a:r>
              <a:rPr lang="en-US" sz="1600" dirty="0" smtClean="0"/>
              <a:t> </a:t>
            </a:r>
            <a:r>
              <a:rPr lang="en-US" sz="1600" dirty="0" err="1" smtClean="0"/>
              <a:t>contactos</a:t>
            </a:r>
            <a:r>
              <a:rPr lang="en-US" sz="1600" dirty="0" smtClean="0"/>
              <a:t> </a:t>
            </a:r>
          </a:p>
        </p:txBody>
      </p:sp>
      <p:pic>
        <p:nvPicPr>
          <p:cNvPr id="5" name="Imagen 4"/>
          <p:cNvPicPr>
            <a:picLocks noChangeAspect="1"/>
          </p:cNvPicPr>
          <p:nvPr/>
        </p:nvPicPr>
        <p:blipFill>
          <a:blip r:embed="rId2"/>
          <a:stretch>
            <a:fillRect/>
          </a:stretch>
        </p:blipFill>
        <p:spPr>
          <a:xfrm>
            <a:off x="5795951" y="1555532"/>
            <a:ext cx="3225024" cy="2803804"/>
          </a:xfrm>
          <a:prstGeom prst="rect">
            <a:avLst/>
          </a:prstGeom>
          <a:ln w="6350">
            <a:solidFill>
              <a:schemeClr val="tx1"/>
            </a:solidFill>
          </a:ln>
        </p:spPr>
      </p:pic>
      <p:sp>
        <p:nvSpPr>
          <p:cNvPr id="7" name="Elipse 6"/>
          <p:cNvSpPr/>
          <p:nvPr/>
        </p:nvSpPr>
        <p:spPr bwMode="auto">
          <a:xfrm>
            <a:off x="7449457" y="3421118"/>
            <a:ext cx="362096" cy="325821"/>
          </a:xfrm>
          <a:prstGeom prst="ellipse">
            <a:avLst/>
          </a:prstGeom>
          <a:noFill/>
          <a:ln w="31750" cap="flat" cmpd="sng" algn="ctr">
            <a:solidFill>
              <a:srgbClr val="FF0000"/>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8" name="Elipse 7"/>
          <p:cNvSpPr/>
          <p:nvPr/>
        </p:nvSpPr>
        <p:spPr bwMode="auto">
          <a:xfrm>
            <a:off x="6811202" y="2916619"/>
            <a:ext cx="362096" cy="325821"/>
          </a:xfrm>
          <a:prstGeom prst="ellipse">
            <a:avLst/>
          </a:prstGeom>
          <a:noFill/>
          <a:ln w="31750" cap="flat" cmpd="sng" algn="ctr">
            <a:solidFill>
              <a:schemeClr val="tx1"/>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0" name="Elipse 9"/>
          <p:cNvSpPr/>
          <p:nvPr/>
        </p:nvSpPr>
        <p:spPr bwMode="auto">
          <a:xfrm>
            <a:off x="6290948" y="2911366"/>
            <a:ext cx="362096" cy="325821"/>
          </a:xfrm>
          <a:prstGeom prst="ellipse">
            <a:avLst/>
          </a:prstGeom>
          <a:noFill/>
          <a:ln w="31750" cap="flat" cmpd="sng" algn="ctr">
            <a:solidFill>
              <a:srgbClr val="0000FF"/>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453149903"/>
      </p:ext>
    </p:extLst>
  </p:cSld>
  <p:clrMapOvr>
    <a:masterClrMapping/>
  </p:clrMapOvr>
  <p:transition spd="slow"/>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10" name="Content Placeholder 2"/>
          <p:cNvSpPr>
            <a:spLocks noGrp="1"/>
          </p:cNvSpPr>
          <p:nvPr>
            <p:ph idx="4294967295"/>
          </p:nvPr>
        </p:nvSpPr>
        <p:spPr>
          <a:xfrm>
            <a:off x="960754" y="1242253"/>
            <a:ext cx="7762831" cy="344810"/>
          </a:xfrm>
        </p:spPr>
        <p:txBody>
          <a:bodyPr/>
          <a:lstStyle/>
          <a:p>
            <a:r>
              <a:rPr lang="en-US" sz="1800" dirty="0" err="1" smtClean="0"/>
              <a:t>Operación</a:t>
            </a:r>
            <a:r>
              <a:rPr lang="en-US" sz="1800" dirty="0" smtClean="0"/>
              <a:t> de </a:t>
            </a:r>
            <a:r>
              <a:rPr lang="en-US" sz="1800" dirty="0" err="1" smtClean="0"/>
              <a:t>cierre</a:t>
            </a:r>
            <a:r>
              <a:rPr lang="en-US" sz="1800" dirty="0" smtClean="0"/>
              <a:t> – Con </a:t>
            </a:r>
            <a:r>
              <a:rPr lang="en-US" sz="1800" dirty="0" err="1" smtClean="0"/>
              <a:t>factores</a:t>
            </a:r>
            <a:r>
              <a:rPr lang="en-US" sz="1800" dirty="0" smtClean="0"/>
              <a:t> de conversion (</a:t>
            </a:r>
            <a:r>
              <a:rPr lang="en-US" sz="1800" dirty="0" err="1" smtClean="0"/>
              <a:t>Rotacionales</a:t>
            </a:r>
            <a:r>
              <a:rPr lang="en-US" sz="1800" dirty="0" smtClean="0"/>
              <a:t> A-B-C) </a:t>
            </a:r>
          </a:p>
        </p:txBody>
      </p:sp>
      <p:pic>
        <p:nvPicPr>
          <p:cNvPr id="6" name="Picture 3"/>
          <p:cNvPicPr>
            <a:picLocks noChangeAspect="1"/>
          </p:cNvPicPr>
          <p:nvPr/>
        </p:nvPicPr>
        <p:blipFill>
          <a:blip r:embed="rId2"/>
          <a:stretch>
            <a:fillRect/>
          </a:stretch>
        </p:blipFill>
        <p:spPr>
          <a:xfrm>
            <a:off x="209109" y="1650864"/>
            <a:ext cx="7454203" cy="3091912"/>
          </a:xfrm>
          <a:prstGeom prst="rect">
            <a:avLst/>
          </a:prstGeom>
        </p:spPr>
      </p:pic>
      <p:sp>
        <p:nvSpPr>
          <p:cNvPr id="7" name="Rectangle 4"/>
          <p:cNvSpPr/>
          <p:nvPr/>
        </p:nvSpPr>
        <p:spPr bwMode="auto">
          <a:xfrm>
            <a:off x="278389" y="2824394"/>
            <a:ext cx="1211405" cy="340995"/>
          </a:xfrm>
          <a:prstGeom prst="rect">
            <a:avLst/>
          </a:prstGeom>
          <a:noFill/>
          <a:ln w="19050" cap="flat" cmpd="sng" algn="ctr">
            <a:solidFill>
              <a:schemeClr val="accent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3471542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00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10" name="Content Placeholder 2"/>
          <p:cNvSpPr>
            <a:spLocks noGrp="1"/>
          </p:cNvSpPr>
          <p:nvPr>
            <p:ph idx="4294967295"/>
          </p:nvPr>
        </p:nvSpPr>
        <p:spPr>
          <a:xfrm>
            <a:off x="960755" y="1242253"/>
            <a:ext cx="7731300" cy="344810"/>
          </a:xfrm>
        </p:spPr>
        <p:txBody>
          <a:bodyPr/>
          <a:lstStyle/>
          <a:p>
            <a:r>
              <a:rPr lang="en-US" sz="1800" dirty="0" err="1" smtClean="0"/>
              <a:t>Operación</a:t>
            </a:r>
            <a:r>
              <a:rPr lang="en-US" sz="1800" dirty="0" smtClean="0"/>
              <a:t> de </a:t>
            </a:r>
            <a:r>
              <a:rPr lang="en-US" sz="1800" dirty="0" err="1" smtClean="0"/>
              <a:t>cierre</a:t>
            </a:r>
            <a:r>
              <a:rPr lang="en-US" sz="1800" dirty="0" smtClean="0"/>
              <a:t> – Con </a:t>
            </a:r>
            <a:r>
              <a:rPr lang="en-US" sz="1800" dirty="0" err="1" smtClean="0"/>
              <a:t>factores</a:t>
            </a:r>
            <a:r>
              <a:rPr lang="en-US" sz="1800" dirty="0" smtClean="0"/>
              <a:t> de conversion (</a:t>
            </a:r>
            <a:r>
              <a:rPr lang="en-US" sz="1800" dirty="0" err="1" smtClean="0"/>
              <a:t>Rotacionales</a:t>
            </a:r>
            <a:r>
              <a:rPr lang="en-US" sz="1800" dirty="0" smtClean="0"/>
              <a:t> A-B-C) </a:t>
            </a:r>
          </a:p>
        </p:txBody>
      </p:sp>
      <p:pic>
        <p:nvPicPr>
          <p:cNvPr id="17" name="Picture 4"/>
          <p:cNvPicPr>
            <a:picLocks noChangeAspect="1"/>
          </p:cNvPicPr>
          <p:nvPr/>
        </p:nvPicPr>
        <p:blipFill>
          <a:blip r:embed="rId2"/>
          <a:stretch>
            <a:fillRect/>
          </a:stretch>
        </p:blipFill>
        <p:spPr>
          <a:xfrm>
            <a:off x="245888" y="1681659"/>
            <a:ext cx="7415338" cy="3075790"/>
          </a:xfrm>
          <a:prstGeom prst="rect">
            <a:avLst/>
          </a:prstGeom>
        </p:spPr>
      </p:pic>
      <p:sp>
        <p:nvSpPr>
          <p:cNvPr id="18" name="Rectangle 5"/>
          <p:cNvSpPr/>
          <p:nvPr/>
        </p:nvSpPr>
        <p:spPr bwMode="auto">
          <a:xfrm>
            <a:off x="304136" y="3196269"/>
            <a:ext cx="1187899" cy="343308"/>
          </a:xfrm>
          <a:prstGeom prst="rect">
            <a:avLst/>
          </a:prstGeom>
          <a:noFill/>
          <a:ln w="19050" cap="flat" cmpd="sng" algn="ctr">
            <a:solidFill>
              <a:schemeClr val="accent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20" name="TextBox 3"/>
          <p:cNvSpPr txBox="1"/>
          <p:nvPr/>
        </p:nvSpPr>
        <p:spPr>
          <a:xfrm>
            <a:off x="2231571" y="1977830"/>
            <a:ext cx="2221082" cy="646331"/>
          </a:xfrm>
          <a:prstGeom prst="rect">
            <a:avLst/>
          </a:prstGeom>
          <a:noFill/>
        </p:spPr>
        <p:txBody>
          <a:bodyPr wrap="square" rtlCol="0">
            <a:spAutoFit/>
          </a:bodyPr>
          <a:lstStyle/>
          <a:p>
            <a:r>
              <a:rPr lang="en-US" sz="1200" dirty="0" err="1" smtClean="0"/>
              <a:t>Puntos</a:t>
            </a:r>
            <a:r>
              <a:rPr lang="en-US" sz="1200" dirty="0" smtClean="0"/>
              <a:t> </a:t>
            </a:r>
            <a:r>
              <a:rPr lang="en-US" sz="1200" dirty="0" err="1" smtClean="0"/>
              <a:t>Cálculo</a:t>
            </a:r>
            <a:r>
              <a:rPr lang="en-US" sz="1200" dirty="0" smtClean="0"/>
              <a:t> de </a:t>
            </a:r>
            <a:r>
              <a:rPr lang="en-US" sz="1200" dirty="0" err="1" smtClean="0"/>
              <a:t>Velocidad</a:t>
            </a:r>
            <a:r>
              <a:rPr lang="en-US" sz="1200" dirty="0" smtClean="0"/>
              <a:t>:</a:t>
            </a:r>
          </a:p>
          <a:p>
            <a:r>
              <a:rPr lang="en-US" sz="1200" dirty="0" smtClean="0"/>
              <a:t>Toque de </a:t>
            </a:r>
            <a:r>
              <a:rPr lang="en-US" sz="1200" dirty="0" err="1" smtClean="0"/>
              <a:t>contacto</a:t>
            </a:r>
            <a:endParaRPr lang="en-US" sz="1200" dirty="0" smtClean="0"/>
          </a:p>
          <a:p>
            <a:r>
              <a:rPr lang="en-US" sz="1200" dirty="0" smtClean="0"/>
              <a:t>10 </a:t>
            </a:r>
            <a:r>
              <a:rPr lang="en-US" sz="1200" dirty="0" err="1" smtClean="0"/>
              <a:t>ms</a:t>
            </a:r>
            <a:r>
              <a:rPr lang="en-US" sz="1200" dirty="0" smtClean="0"/>
              <a:t> Antes</a:t>
            </a:r>
            <a:endParaRPr lang="en-US" sz="1200" dirty="0"/>
          </a:p>
        </p:txBody>
      </p:sp>
      <p:cxnSp>
        <p:nvCxnSpPr>
          <p:cNvPr id="21" name="Straight Arrow Connector 7"/>
          <p:cNvCxnSpPr/>
          <p:nvPr/>
        </p:nvCxnSpPr>
        <p:spPr bwMode="auto">
          <a:xfrm>
            <a:off x="4006044" y="2371059"/>
            <a:ext cx="1068540" cy="413134"/>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Arrow Connector 9"/>
          <p:cNvCxnSpPr/>
          <p:nvPr/>
        </p:nvCxnSpPr>
        <p:spPr bwMode="auto">
          <a:xfrm>
            <a:off x="3817060" y="2592173"/>
            <a:ext cx="740305" cy="698255"/>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53638061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10" name="Content Placeholder 2"/>
          <p:cNvSpPr>
            <a:spLocks noGrp="1"/>
          </p:cNvSpPr>
          <p:nvPr>
            <p:ph idx="4294967295"/>
          </p:nvPr>
        </p:nvSpPr>
        <p:spPr>
          <a:xfrm>
            <a:off x="960755" y="1242253"/>
            <a:ext cx="7962528" cy="344810"/>
          </a:xfrm>
        </p:spPr>
        <p:txBody>
          <a:bodyPr/>
          <a:lstStyle/>
          <a:p>
            <a:r>
              <a:rPr lang="en-US" sz="1800" dirty="0" err="1" smtClean="0"/>
              <a:t>Operación</a:t>
            </a:r>
            <a:r>
              <a:rPr lang="en-US" sz="1800" dirty="0" smtClean="0"/>
              <a:t> de </a:t>
            </a:r>
            <a:r>
              <a:rPr lang="en-US" sz="1800" dirty="0" err="1" smtClean="0"/>
              <a:t>apertura</a:t>
            </a:r>
            <a:r>
              <a:rPr lang="en-US" sz="1800" dirty="0" smtClean="0"/>
              <a:t> – Con </a:t>
            </a:r>
            <a:r>
              <a:rPr lang="en-US" sz="1800" dirty="0" err="1" smtClean="0"/>
              <a:t>factores</a:t>
            </a:r>
            <a:r>
              <a:rPr lang="en-US" sz="1800" dirty="0" smtClean="0"/>
              <a:t> de conversion (</a:t>
            </a:r>
            <a:r>
              <a:rPr lang="en-US" sz="1800" dirty="0" err="1" smtClean="0"/>
              <a:t>Rotacionales</a:t>
            </a:r>
            <a:r>
              <a:rPr lang="en-US" sz="1800" dirty="0" smtClean="0"/>
              <a:t> A-B-C) </a:t>
            </a:r>
          </a:p>
        </p:txBody>
      </p:sp>
      <p:pic>
        <p:nvPicPr>
          <p:cNvPr id="11" name="Picture 3"/>
          <p:cNvPicPr>
            <a:picLocks noChangeAspect="1"/>
          </p:cNvPicPr>
          <p:nvPr/>
        </p:nvPicPr>
        <p:blipFill>
          <a:blip r:embed="rId2"/>
          <a:stretch>
            <a:fillRect/>
          </a:stretch>
        </p:blipFill>
        <p:spPr>
          <a:xfrm>
            <a:off x="247756" y="1699758"/>
            <a:ext cx="7423919" cy="3079350"/>
          </a:xfrm>
          <a:prstGeom prst="rect">
            <a:avLst/>
          </a:prstGeom>
        </p:spPr>
      </p:pic>
      <p:sp>
        <p:nvSpPr>
          <p:cNvPr id="19" name="Rectangle 8"/>
          <p:cNvSpPr/>
          <p:nvPr/>
        </p:nvSpPr>
        <p:spPr bwMode="auto">
          <a:xfrm>
            <a:off x="278145" y="2829670"/>
            <a:ext cx="1230143" cy="428100"/>
          </a:xfrm>
          <a:prstGeom prst="rect">
            <a:avLst/>
          </a:prstGeom>
          <a:noFill/>
          <a:ln w="19050" cap="flat" cmpd="sng" algn="ctr">
            <a:solidFill>
              <a:schemeClr val="accent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61803979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10" name="Content Placeholder 2"/>
          <p:cNvSpPr>
            <a:spLocks noGrp="1"/>
          </p:cNvSpPr>
          <p:nvPr>
            <p:ph idx="4294967295"/>
          </p:nvPr>
        </p:nvSpPr>
        <p:spPr>
          <a:xfrm>
            <a:off x="960755" y="1242253"/>
            <a:ext cx="8052616" cy="344810"/>
          </a:xfrm>
        </p:spPr>
        <p:txBody>
          <a:bodyPr/>
          <a:lstStyle/>
          <a:p>
            <a:r>
              <a:rPr lang="en-US" sz="1800" dirty="0" err="1" smtClean="0"/>
              <a:t>Operación</a:t>
            </a:r>
            <a:r>
              <a:rPr lang="en-US" sz="1800" dirty="0" smtClean="0"/>
              <a:t> de </a:t>
            </a:r>
            <a:r>
              <a:rPr lang="en-US" sz="1800" dirty="0" err="1" smtClean="0"/>
              <a:t>apertura</a:t>
            </a:r>
            <a:r>
              <a:rPr lang="en-US" sz="1800" dirty="0" smtClean="0"/>
              <a:t> – Con </a:t>
            </a:r>
            <a:r>
              <a:rPr lang="en-US" sz="1800" dirty="0" err="1" smtClean="0"/>
              <a:t>factores</a:t>
            </a:r>
            <a:r>
              <a:rPr lang="en-US" sz="1800" dirty="0" smtClean="0"/>
              <a:t> de conversion (</a:t>
            </a:r>
            <a:r>
              <a:rPr lang="en-US" sz="1800" dirty="0" err="1" smtClean="0"/>
              <a:t>Rotacionales</a:t>
            </a:r>
            <a:r>
              <a:rPr lang="en-US" sz="1800" dirty="0" smtClean="0"/>
              <a:t> A-B-C) </a:t>
            </a:r>
          </a:p>
        </p:txBody>
      </p:sp>
      <p:pic>
        <p:nvPicPr>
          <p:cNvPr id="7" name="Picture 4"/>
          <p:cNvPicPr>
            <a:picLocks noChangeAspect="1"/>
          </p:cNvPicPr>
          <p:nvPr/>
        </p:nvPicPr>
        <p:blipFill>
          <a:blip r:embed="rId2"/>
          <a:stretch>
            <a:fillRect/>
          </a:stretch>
        </p:blipFill>
        <p:spPr>
          <a:xfrm>
            <a:off x="234350" y="1699758"/>
            <a:ext cx="7423917" cy="3079350"/>
          </a:xfrm>
          <a:prstGeom prst="rect">
            <a:avLst/>
          </a:prstGeom>
        </p:spPr>
      </p:pic>
      <p:sp>
        <p:nvSpPr>
          <p:cNvPr id="8" name="Rectangle 5"/>
          <p:cNvSpPr/>
          <p:nvPr/>
        </p:nvSpPr>
        <p:spPr bwMode="auto">
          <a:xfrm>
            <a:off x="286986" y="3198401"/>
            <a:ext cx="1250325" cy="361042"/>
          </a:xfrm>
          <a:prstGeom prst="rect">
            <a:avLst/>
          </a:prstGeom>
          <a:noFill/>
          <a:ln w="19050" cap="flat" cmpd="sng" algn="ctr">
            <a:solidFill>
              <a:schemeClr val="accent1"/>
            </a:solid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ndParaRPr>
          </a:p>
        </p:txBody>
      </p:sp>
      <p:sp>
        <p:nvSpPr>
          <p:cNvPr id="14" name="TextBox 3"/>
          <p:cNvSpPr txBox="1"/>
          <p:nvPr/>
        </p:nvSpPr>
        <p:spPr>
          <a:xfrm>
            <a:off x="4539342" y="2021373"/>
            <a:ext cx="2221082" cy="646331"/>
          </a:xfrm>
          <a:prstGeom prst="rect">
            <a:avLst/>
          </a:prstGeom>
          <a:noFill/>
        </p:spPr>
        <p:txBody>
          <a:bodyPr wrap="square" rtlCol="0">
            <a:spAutoFit/>
          </a:bodyPr>
          <a:lstStyle/>
          <a:p>
            <a:r>
              <a:rPr lang="en-US" sz="1200" dirty="0" err="1" smtClean="0"/>
              <a:t>Puntos</a:t>
            </a:r>
            <a:r>
              <a:rPr lang="en-US" sz="1200" dirty="0" smtClean="0"/>
              <a:t> </a:t>
            </a:r>
            <a:r>
              <a:rPr lang="en-US" sz="1200" dirty="0" err="1" smtClean="0"/>
              <a:t>Cálculo</a:t>
            </a:r>
            <a:r>
              <a:rPr lang="en-US" sz="1200" dirty="0" smtClean="0"/>
              <a:t> de </a:t>
            </a:r>
            <a:r>
              <a:rPr lang="en-US" sz="1200" dirty="0" err="1" smtClean="0"/>
              <a:t>Velocidad</a:t>
            </a:r>
            <a:r>
              <a:rPr lang="en-US" sz="1200" dirty="0" smtClean="0"/>
              <a:t>:</a:t>
            </a:r>
          </a:p>
          <a:p>
            <a:r>
              <a:rPr lang="en-US" sz="1200" dirty="0" smtClean="0"/>
              <a:t>Toque de </a:t>
            </a:r>
            <a:r>
              <a:rPr lang="en-US" sz="1200" dirty="0" err="1" smtClean="0"/>
              <a:t>contacto</a:t>
            </a:r>
            <a:endParaRPr lang="en-US" sz="1200" dirty="0" smtClean="0"/>
          </a:p>
          <a:p>
            <a:r>
              <a:rPr lang="en-US" sz="1200" dirty="0" smtClean="0"/>
              <a:t>10 </a:t>
            </a:r>
            <a:r>
              <a:rPr lang="en-US" sz="1200" dirty="0" err="1" smtClean="0"/>
              <a:t>ms</a:t>
            </a:r>
            <a:r>
              <a:rPr lang="en-US" sz="1200" dirty="0" smtClean="0"/>
              <a:t> </a:t>
            </a:r>
            <a:r>
              <a:rPr lang="en-US" sz="1200" dirty="0" err="1" smtClean="0"/>
              <a:t>Después</a:t>
            </a:r>
            <a:endParaRPr lang="en-US" sz="1200" dirty="0"/>
          </a:p>
        </p:txBody>
      </p:sp>
      <p:cxnSp>
        <p:nvCxnSpPr>
          <p:cNvPr id="15" name="Straight Arrow Connector 7"/>
          <p:cNvCxnSpPr/>
          <p:nvPr/>
        </p:nvCxnSpPr>
        <p:spPr bwMode="auto">
          <a:xfrm flipH="1">
            <a:off x="4005945" y="2394857"/>
            <a:ext cx="968826" cy="402772"/>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Arrow Connector 7"/>
          <p:cNvCxnSpPr/>
          <p:nvPr/>
        </p:nvCxnSpPr>
        <p:spPr bwMode="auto">
          <a:xfrm flipH="1">
            <a:off x="4484915" y="2667704"/>
            <a:ext cx="751114" cy="663329"/>
          </a:xfrm>
          <a:prstGeom prst="straightConnector1">
            <a:avLst/>
          </a:prstGeom>
          <a:solidFill>
            <a:schemeClr val="accent1"/>
          </a:solidFill>
          <a:ln w="127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843859363"/>
      </p:ext>
    </p:extLst>
  </p:cSld>
  <p:clrMapOvr>
    <a:masterClrMapping/>
  </p:clrMapOvr>
  <p:transition spd="slow"/>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93D0D72-AC9E-4640-897A-DCD1B31CD1A9}"/>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smtClean="0"/>
              <a:t>Casos</a:t>
            </a:r>
            <a:r>
              <a:rPr lang="en-GB" kern="0" dirty="0" smtClean="0"/>
              <a:t> de </a:t>
            </a:r>
            <a:r>
              <a:rPr lang="en-GB" kern="0" dirty="0" err="1" smtClean="0"/>
              <a:t>estudio</a:t>
            </a:r>
            <a:endParaRPr lang="en-GB" kern="0" dirty="0"/>
          </a:p>
        </p:txBody>
      </p:sp>
      <p:sp>
        <p:nvSpPr>
          <p:cNvPr id="12" name="Content Placeholder 2"/>
          <p:cNvSpPr txBox="1">
            <a:spLocks/>
          </p:cNvSpPr>
          <p:nvPr/>
        </p:nvSpPr>
        <p:spPr bwMode="auto">
          <a:xfrm>
            <a:off x="615373" y="815346"/>
            <a:ext cx="6931055" cy="381692"/>
          </a:xfrm>
          <a:prstGeom prst="rect">
            <a:avLst/>
          </a:prstGeom>
          <a:noFill/>
          <a:ln w="12700">
            <a:noFill/>
            <a:miter lim="800000"/>
            <a:headEnd/>
            <a:tailEnd/>
          </a:ln>
          <a:effectLst/>
        </p:spPr>
        <p:txBody>
          <a:bodyPr vert="horz" wrap="square" lIns="0" tIns="0" rIns="0" bIns="0" numCol="1" anchor="t" anchorCtr="0" compatLnSpc="1">
            <a:prstTxWarp prst="textNoShape">
              <a:avLst/>
            </a:prstTxWarp>
            <a:noAutofit/>
          </a:bodyPr>
          <a:lst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a:lstStyle>
          <a:p>
            <a:r>
              <a:rPr lang="es-MX" u="sng" kern="0" dirty="0" smtClean="0"/>
              <a:t>Caso de estudio II</a:t>
            </a:r>
            <a:r>
              <a:rPr lang="es-MX" kern="0" dirty="0" smtClean="0"/>
              <a:t>: Influencia de ubicación de transductor</a:t>
            </a:r>
            <a:endParaRPr lang="es-MX" kern="0" dirty="0"/>
          </a:p>
        </p:txBody>
      </p:sp>
      <p:sp>
        <p:nvSpPr>
          <p:cNvPr id="6" name="Content Placeholder 2"/>
          <p:cNvSpPr>
            <a:spLocks noGrp="1"/>
          </p:cNvSpPr>
          <p:nvPr>
            <p:ph idx="4294967295"/>
          </p:nvPr>
        </p:nvSpPr>
        <p:spPr>
          <a:xfrm>
            <a:off x="361668" y="1356119"/>
            <a:ext cx="5419023" cy="3005674"/>
          </a:xfrm>
        </p:spPr>
        <p:txBody>
          <a:bodyPr/>
          <a:lstStyle/>
          <a:p>
            <a:r>
              <a:rPr lang="en-US" sz="1800" dirty="0" err="1" smtClean="0"/>
              <a:t>Análisis</a:t>
            </a:r>
            <a:r>
              <a:rPr lang="en-US" sz="1800" dirty="0" smtClean="0"/>
              <a:t>: </a:t>
            </a:r>
            <a:r>
              <a:rPr lang="en-US" sz="1800" dirty="0" err="1" smtClean="0"/>
              <a:t>Rotacionales</a:t>
            </a:r>
            <a:r>
              <a:rPr lang="en-US" sz="1800" dirty="0" smtClean="0"/>
              <a:t> A-B-C</a:t>
            </a:r>
          </a:p>
          <a:p>
            <a:pPr lvl="1"/>
            <a:r>
              <a:rPr lang="en-US" sz="1600" dirty="0" err="1" smtClean="0"/>
              <a:t>Desplazamientos</a:t>
            </a:r>
            <a:r>
              <a:rPr lang="en-US" sz="1600" dirty="0" smtClean="0"/>
              <a:t> </a:t>
            </a:r>
            <a:r>
              <a:rPr lang="en-US" sz="1600" dirty="0" err="1" smtClean="0"/>
              <a:t>similares</a:t>
            </a:r>
            <a:endParaRPr lang="en-US" sz="1600" dirty="0" smtClean="0"/>
          </a:p>
          <a:p>
            <a:pPr lvl="2"/>
            <a:r>
              <a:rPr lang="en-US" sz="1600" dirty="0" smtClean="0"/>
              <a:t>Max </a:t>
            </a:r>
            <a:r>
              <a:rPr lang="en-US" sz="1600" dirty="0" err="1" smtClean="0"/>
              <a:t>diferencia</a:t>
            </a:r>
            <a:r>
              <a:rPr lang="en-US" sz="1600" dirty="0" smtClean="0"/>
              <a:t> Close </a:t>
            </a:r>
            <a:r>
              <a:rPr lang="en-US" sz="1600" dirty="0"/>
              <a:t>1</a:t>
            </a:r>
            <a:r>
              <a:rPr lang="en-US" sz="1600" dirty="0" smtClean="0"/>
              <a:t> mm</a:t>
            </a:r>
          </a:p>
          <a:p>
            <a:pPr lvl="2"/>
            <a:r>
              <a:rPr lang="en-US" sz="1600" dirty="0" smtClean="0"/>
              <a:t>Max </a:t>
            </a:r>
            <a:r>
              <a:rPr lang="en-US" sz="1600" dirty="0" err="1" smtClean="0"/>
              <a:t>diferencia</a:t>
            </a:r>
            <a:r>
              <a:rPr lang="en-US" sz="1600" dirty="0" smtClean="0"/>
              <a:t> Open 0,3 mm</a:t>
            </a:r>
          </a:p>
          <a:p>
            <a:pPr lvl="1"/>
            <a:r>
              <a:rPr lang="en-US" sz="1600" dirty="0" err="1" smtClean="0"/>
              <a:t>Velocidades</a:t>
            </a:r>
            <a:r>
              <a:rPr lang="en-US" sz="1600" dirty="0" smtClean="0"/>
              <a:t> </a:t>
            </a:r>
            <a:r>
              <a:rPr lang="en-US" sz="1600" dirty="0" err="1" smtClean="0"/>
              <a:t>diferentes</a:t>
            </a:r>
            <a:r>
              <a:rPr lang="en-US" sz="1600" dirty="0" smtClean="0"/>
              <a:t> </a:t>
            </a:r>
            <a:r>
              <a:rPr lang="en-US" sz="1600" dirty="0" err="1" smtClean="0"/>
              <a:t>en</a:t>
            </a:r>
            <a:r>
              <a:rPr lang="en-US" sz="1600" dirty="0" smtClean="0"/>
              <a:t> </a:t>
            </a:r>
            <a:r>
              <a:rPr lang="en-US" sz="1600" dirty="0" err="1" smtClean="0"/>
              <a:t>cada</a:t>
            </a:r>
            <a:r>
              <a:rPr lang="en-US" sz="1600" dirty="0" smtClean="0"/>
              <a:t> </a:t>
            </a:r>
            <a:r>
              <a:rPr lang="en-US" sz="1600" dirty="0" err="1" smtClean="0"/>
              <a:t>fase</a:t>
            </a:r>
            <a:endParaRPr lang="en-US" sz="1600" dirty="0" smtClean="0"/>
          </a:p>
          <a:p>
            <a:pPr lvl="2"/>
            <a:r>
              <a:rPr lang="en-US" sz="1600" dirty="0" smtClean="0"/>
              <a:t>Max </a:t>
            </a:r>
            <a:r>
              <a:rPr lang="en-US" sz="1600" dirty="0" err="1" smtClean="0"/>
              <a:t>diferencia</a:t>
            </a:r>
            <a:r>
              <a:rPr lang="en-US" sz="1600" dirty="0" smtClean="0"/>
              <a:t> 0.26 m/s (~5%)</a:t>
            </a:r>
          </a:p>
          <a:p>
            <a:pPr lvl="2"/>
            <a:r>
              <a:rPr lang="en-US" sz="1600" dirty="0" err="1" smtClean="0"/>
              <a:t>Tiempos</a:t>
            </a:r>
            <a:r>
              <a:rPr lang="en-US" sz="1600" dirty="0" smtClean="0"/>
              <a:t> </a:t>
            </a:r>
            <a:r>
              <a:rPr lang="en-US" sz="1600" dirty="0" err="1" smtClean="0"/>
              <a:t>ligeramente</a:t>
            </a:r>
            <a:r>
              <a:rPr lang="en-US" sz="1600" dirty="0" smtClean="0"/>
              <a:t> </a:t>
            </a:r>
            <a:r>
              <a:rPr lang="en-US" sz="1600" dirty="0" err="1" smtClean="0"/>
              <a:t>diferentes</a:t>
            </a:r>
            <a:endParaRPr lang="en-US" sz="1600" dirty="0" smtClean="0"/>
          </a:p>
          <a:p>
            <a:r>
              <a:rPr lang="en-US" sz="1800" dirty="0" err="1" smtClean="0"/>
              <a:t>Tipo</a:t>
            </a:r>
            <a:r>
              <a:rPr lang="en-US" sz="1800" dirty="0" smtClean="0"/>
              <a:t> y </a:t>
            </a:r>
            <a:r>
              <a:rPr lang="en-US" sz="1800" dirty="0" err="1" smtClean="0"/>
              <a:t>ubicación</a:t>
            </a:r>
            <a:r>
              <a:rPr lang="en-US" sz="1800" dirty="0" smtClean="0"/>
              <a:t> de transductor </a:t>
            </a:r>
            <a:r>
              <a:rPr lang="en-US" sz="1800" dirty="0" err="1" smtClean="0"/>
              <a:t>tiene</a:t>
            </a:r>
            <a:r>
              <a:rPr lang="en-US" sz="1800" dirty="0" smtClean="0"/>
              <a:t> </a:t>
            </a:r>
            <a:r>
              <a:rPr lang="en-US" sz="1800" dirty="0" err="1" smtClean="0"/>
              <a:t>poco</a:t>
            </a:r>
            <a:r>
              <a:rPr lang="en-US" sz="1800" dirty="0" smtClean="0"/>
              <a:t> </a:t>
            </a:r>
            <a:r>
              <a:rPr lang="en-US" sz="1800" dirty="0" err="1" smtClean="0"/>
              <a:t>efecto</a:t>
            </a:r>
            <a:endParaRPr lang="en-US" sz="1800" dirty="0" smtClean="0"/>
          </a:p>
          <a:p>
            <a:pPr lvl="1"/>
            <a:r>
              <a:rPr lang="en-US" sz="1600" dirty="0" smtClean="0"/>
              <a:t>Lo </a:t>
            </a:r>
            <a:r>
              <a:rPr lang="en-US" sz="1600" dirty="0" err="1" smtClean="0"/>
              <a:t>importante</a:t>
            </a:r>
            <a:r>
              <a:rPr lang="en-US" sz="1600" dirty="0" smtClean="0"/>
              <a:t> </a:t>
            </a:r>
            <a:r>
              <a:rPr lang="en-US" sz="1600" dirty="0" err="1" smtClean="0"/>
              <a:t>es</a:t>
            </a:r>
            <a:r>
              <a:rPr lang="en-US" sz="1600" dirty="0" smtClean="0"/>
              <a:t> </a:t>
            </a:r>
            <a:r>
              <a:rPr lang="en-US" sz="1600" dirty="0" err="1" smtClean="0"/>
              <a:t>conocer</a:t>
            </a:r>
            <a:r>
              <a:rPr lang="en-US" sz="1600" dirty="0" smtClean="0"/>
              <a:t> la </a:t>
            </a:r>
            <a:r>
              <a:rPr lang="en-US" sz="1600" dirty="0" err="1" smtClean="0"/>
              <a:t>relación</a:t>
            </a:r>
            <a:r>
              <a:rPr lang="en-US" sz="1600" dirty="0" smtClean="0"/>
              <a:t> entre </a:t>
            </a:r>
            <a:r>
              <a:rPr lang="en-US" sz="1600" dirty="0" err="1" smtClean="0"/>
              <a:t>cada</a:t>
            </a:r>
            <a:r>
              <a:rPr lang="en-US" sz="1600" dirty="0" smtClean="0"/>
              <a:t> </a:t>
            </a:r>
            <a:r>
              <a:rPr lang="en-US" sz="1600" dirty="0" err="1" smtClean="0"/>
              <a:t>punto</a:t>
            </a:r>
            <a:r>
              <a:rPr lang="en-US" sz="1600" dirty="0" smtClean="0"/>
              <a:t> de </a:t>
            </a:r>
            <a:r>
              <a:rPr lang="en-US" sz="1600" dirty="0" err="1" smtClean="0"/>
              <a:t>conexión</a:t>
            </a:r>
            <a:r>
              <a:rPr lang="en-US" sz="1600" dirty="0" smtClean="0"/>
              <a:t> y </a:t>
            </a:r>
            <a:r>
              <a:rPr lang="en-US" sz="1600" dirty="0" err="1" smtClean="0"/>
              <a:t>los</a:t>
            </a:r>
            <a:r>
              <a:rPr lang="en-US" sz="1600" dirty="0" smtClean="0"/>
              <a:t> </a:t>
            </a:r>
            <a:r>
              <a:rPr lang="en-US" sz="1600" dirty="0" err="1" smtClean="0"/>
              <a:t>contactos</a:t>
            </a:r>
            <a:r>
              <a:rPr lang="en-US" sz="1600" dirty="0" smtClean="0"/>
              <a:t> </a:t>
            </a:r>
          </a:p>
          <a:p>
            <a:endParaRPr lang="en-US" dirty="0"/>
          </a:p>
        </p:txBody>
      </p:sp>
      <p:pic>
        <p:nvPicPr>
          <p:cNvPr id="5" name="Imagen 4"/>
          <p:cNvPicPr>
            <a:picLocks noChangeAspect="1"/>
          </p:cNvPicPr>
          <p:nvPr/>
        </p:nvPicPr>
        <p:blipFill>
          <a:blip r:embed="rId2"/>
          <a:stretch>
            <a:fillRect/>
          </a:stretch>
        </p:blipFill>
        <p:spPr>
          <a:xfrm>
            <a:off x="5795951" y="1555532"/>
            <a:ext cx="3225024" cy="2803804"/>
          </a:xfrm>
          <a:prstGeom prst="rect">
            <a:avLst/>
          </a:prstGeom>
          <a:ln w="6350">
            <a:solidFill>
              <a:schemeClr val="tx1"/>
            </a:solidFill>
          </a:ln>
        </p:spPr>
      </p:pic>
      <p:sp>
        <p:nvSpPr>
          <p:cNvPr id="11" name="Elipse 10"/>
          <p:cNvSpPr/>
          <p:nvPr/>
        </p:nvSpPr>
        <p:spPr bwMode="auto">
          <a:xfrm>
            <a:off x="7102620" y="2906113"/>
            <a:ext cx="362096" cy="325821"/>
          </a:xfrm>
          <a:prstGeom prst="ellipse">
            <a:avLst/>
          </a:prstGeom>
          <a:noFill/>
          <a:ln w="31750" cap="flat" cmpd="sng" algn="ctr">
            <a:solidFill>
              <a:srgbClr val="FF0000"/>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3" name="Elipse 12"/>
          <p:cNvSpPr/>
          <p:nvPr/>
        </p:nvSpPr>
        <p:spPr bwMode="auto">
          <a:xfrm>
            <a:off x="6811202" y="2916619"/>
            <a:ext cx="362096" cy="325821"/>
          </a:xfrm>
          <a:prstGeom prst="ellipse">
            <a:avLst/>
          </a:prstGeom>
          <a:noFill/>
          <a:ln w="31750" cap="flat" cmpd="sng" algn="ctr">
            <a:solidFill>
              <a:schemeClr val="tx1"/>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
        <p:nvSpPr>
          <p:cNvPr id="14" name="Elipse 13"/>
          <p:cNvSpPr/>
          <p:nvPr/>
        </p:nvSpPr>
        <p:spPr bwMode="auto">
          <a:xfrm>
            <a:off x="6522176" y="2911366"/>
            <a:ext cx="362096" cy="325821"/>
          </a:xfrm>
          <a:prstGeom prst="ellipse">
            <a:avLst/>
          </a:prstGeom>
          <a:noFill/>
          <a:ln w="31750" cap="flat" cmpd="sng" algn="ctr">
            <a:solidFill>
              <a:srgbClr val="0000FF"/>
            </a:solidFill>
            <a:prstDash val="sysDash"/>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CO"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646697002"/>
      </p:ext>
    </p:extLst>
  </p:cSld>
  <p:clrMapOvr>
    <a:masterClrMapping/>
  </p:clrMapOvr>
  <p:transition spd="slow"/>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8304800-B68F-4125-9450-FC39FEC13256}"/>
              </a:ext>
            </a:extLst>
          </p:cNvPr>
          <p:cNvSpPr>
            <a:spLocks noGrp="1"/>
          </p:cNvSpPr>
          <p:nvPr>
            <p:ph type="title"/>
          </p:nvPr>
        </p:nvSpPr>
        <p:spPr>
          <a:xfrm>
            <a:off x="3108960" y="2948940"/>
            <a:ext cx="5630109" cy="574040"/>
          </a:xfrm>
        </p:spPr>
        <p:txBody>
          <a:bodyPr/>
          <a:lstStyle/>
          <a:p>
            <a:r>
              <a:rPr lang="es-MX" dirty="0"/>
              <a:t>Conclusiones</a:t>
            </a:r>
          </a:p>
        </p:txBody>
      </p:sp>
    </p:spTree>
    <p:extLst>
      <p:ext uri="{BB962C8B-B14F-4D97-AF65-F5344CB8AC3E}">
        <p14:creationId xmlns:p14="http://schemas.microsoft.com/office/powerpoint/2010/main" val="1875020457"/>
      </p:ext>
    </p:extLst>
  </p:cSld>
  <p:clrMapOvr>
    <a:masterClrMapping/>
  </p:clrMapOvr>
  <p:transition spd="slow"/>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9211B1F-3837-4C91-A85B-148346309B3C}"/>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Cunclusiones</a:t>
            </a:r>
            <a:endParaRPr lang="en-GB" kern="0" dirty="0"/>
          </a:p>
        </p:txBody>
      </p:sp>
      <p:sp>
        <p:nvSpPr>
          <p:cNvPr id="12" name="Content Placeholder 2"/>
          <p:cNvSpPr>
            <a:spLocks noGrp="1"/>
          </p:cNvSpPr>
          <p:nvPr>
            <p:ph idx="4294967295"/>
          </p:nvPr>
        </p:nvSpPr>
        <p:spPr>
          <a:xfrm>
            <a:off x="960755" y="1077144"/>
            <a:ext cx="7489561" cy="3358221"/>
          </a:xfrm>
        </p:spPr>
        <p:txBody>
          <a:bodyPr/>
          <a:lstStyle/>
          <a:p>
            <a:r>
              <a:rPr lang="en-US" dirty="0" smtClean="0"/>
              <a:t>El </a:t>
            </a:r>
            <a:r>
              <a:rPr lang="en-US" dirty="0" err="1" smtClean="0"/>
              <a:t>análisis</a:t>
            </a:r>
            <a:r>
              <a:rPr lang="en-US" dirty="0" smtClean="0"/>
              <a:t> de </a:t>
            </a:r>
            <a:r>
              <a:rPr lang="en-US" b="1" u="sng" dirty="0" err="1" smtClean="0"/>
              <a:t>Desplazamiento</a:t>
            </a:r>
            <a:r>
              <a:rPr lang="en-US" dirty="0" smtClean="0"/>
              <a:t> de </a:t>
            </a:r>
            <a:r>
              <a:rPr lang="en-US" dirty="0" err="1" smtClean="0"/>
              <a:t>contactos</a:t>
            </a:r>
            <a:r>
              <a:rPr lang="en-US" dirty="0" smtClean="0"/>
              <a:t> </a:t>
            </a:r>
            <a:r>
              <a:rPr lang="en-US" dirty="0" err="1" smtClean="0"/>
              <a:t>es</a:t>
            </a:r>
            <a:r>
              <a:rPr lang="en-US" dirty="0" smtClean="0"/>
              <a:t> </a:t>
            </a:r>
            <a:r>
              <a:rPr lang="en-US" dirty="0" err="1" smtClean="0"/>
              <a:t>muy</a:t>
            </a:r>
            <a:r>
              <a:rPr lang="en-US" dirty="0" smtClean="0"/>
              <a:t> </a:t>
            </a:r>
            <a:r>
              <a:rPr lang="en-US" dirty="0" err="1" smtClean="0"/>
              <a:t>importante</a:t>
            </a:r>
            <a:r>
              <a:rPr lang="en-US" dirty="0" smtClean="0"/>
              <a:t>, para </a:t>
            </a:r>
            <a:r>
              <a:rPr lang="en-US" dirty="0" err="1" smtClean="0"/>
              <a:t>evaluar</a:t>
            </a:r>
            <a:r>
              <a:rPr lang="en-US" dirty="0" smtClean="0"/>
              <a:t> la </a:t>
            </a:r>
            <a:r>
              <a:rPr lang="en-US" dirty="0" err="1" smtClean="0"/>
              <a:t>condición</a:t>
            </a:r>
            <a:r>
              <a:rPr lang="en-US" dirty="0" smtClean="0"/>
              <a:t> </a:t>
            </a:r>
            <a:r>
              <a:rPr lang="en-US" dirty="0" err="1" smtClean="0"/>
              <a:t>mecánica</a:t>
            </a:r>
            <a:r>
              <a:rPr lang="en-US" dirty="0" smtClean="0"/>
              <a:t> de </a:t>
            </a:r>
            <a:r>
              <a:rPr lang="en-US" dirty="0" err="1" smtClean="0"/>
              <a:t>interruptores</a:t>
            </a:r>
            <a:endParaRPr lang="en-US" dirty="0" smtClean="0"/>
          </a:p>
          <a:p>
            <a:r>
              <a:rPr lang="en-US" dirty="0" err="1" smtClean="0"/>
              <a:t>Ubicación</a:t>
            </a:r>
            <a:r>
              <a:rPr lang="en-US" dirty="0" smtClean="0"/>
              <a:t> del transductor</a:t>
            </a:r>
          </a:p>
          <a:p>
            <a:pPr lvl="1"/>
            <a:r>
              <a:rPr lang="en-US" dirty="0" smtClean="0"/>
              <a:t>1. </a:t>
            </a:r>
            <a:r>
              <a:rPr lang="en-US" dirty="0" err="1"/>
              <a:t>V</a:t>
            </a:r>
            <a:r>
              <a:rPr lang="en-US" dirty="0" err="1" smtClean="0"/>
              <a:t>er</a:t>
            </a:r>
            <a:r>
              <a:rPr lang="en-US" dirty="0" smtClean="0"/>
              <a:t> manual del </a:t>
            </a:r>
            <a:r>
              <a:rPr lang="en-US" dirty="0" err="1" smtClean="0"/>
              <a:t>fabricante</a:t>
            </a:r>
            <a:endParaRPr lang="en-US" dirty="0" smtClean="0"/>
          </a:p>
          <a:p>
            <a:pPr lvl="1"/>
            <a:r>
              <a:rPr lang="en-US" dirty="0" smtClean="0"/>
              <a:t>2. </a:t>
            </a:r>
            <a:r>
              <a:rPr lang="en-US" dirty="0" err="1" smtClean="0"/>
              <a:t>Consultar</a:t>
            </a:r>
            <a:r>
              <a:rPr lang="en-US" dirty="0" smtClean="0"/>
              <a:t> al </a:t>
            </a:r>
            <a:r>
              <a:rPr lang="en-US" dirty="0" err="1" smtClean="0"/>
              <a:t>fabricantes</a:t>
            </a:r>
            <a:endParaRPr lang="en-US" dirty="0" smtClean="0"/>
          </a:p>
          <a:p>
            <a:pPr lvl="1"/>
            <a:r>
              <a:rPr lang="en-US" dirty="0" smtClean="0"/>
              <a:t>3. </a:t>
            </a:r>
            <a:r>
              <a:rPr lang="en-US" dirty="0" err="1" smtClean="0"/>
              <a:t>Seleccionar</a:t>
            </a:r>
            <a:r>
              <a:rPr lang="en-US" dirty="0" smtClean="0"/>
              <a:t> la </a:t>
            </a:r>
            <a:r>
              <a:rPr lang="en-US" dirty="0" err="1" smtClean="0"/>
              <a:t>ubicación</a:t>
            </a:r>
            <a:r>
              <a:rPr lang="en-US" dirty="0" smtClean="0"/>
              <a:t> </a:t>
            </a:r>
            <a:r>
              <a:rPr lang="en-US" dirty="0" err="1" smtClean="0"/>
              <a:t>apropiada</a:t>
            </a:r>
            <a:endParaRPr lang="en-US" dirty="0" smtClean="0"/>
          </a:p>
          <a:p>
            <a:r>
              <a:rPr lang="en-US" dirty="0" err="1" smtClean="0"/>
              <a:t>Una</a:t>
            </a:r>
            <a:r>
              <a:rPr lang="en-US" dirty="0" smtClean="0"/>
              <a:t> </a:t>
            </a:r>
            <a:r>
              <a:rPr lang="en-US" dirty="0" err="1" smtClean="0"/>
              <a:t>vez</a:t>
            </a:r>
            <a:r>
              <a:rPr lang="en-US" dirty="0" smtClean="0"/>
              <a:t> </a:t>
            </a:r>
            <a:r>
              <a:rPr lang="en-US" dirty="0" err="1" smtClean="0"/>
              <a:t>seleccionados</a:t>
            </a:r>
            <a:r>
              <a:rPr lang="en-US" dirty="0" smtClean="0"/>
              <a:t>: transductor, factor de conversion y </a:t>
            </a:r>
            <a:r>
              <a:rPr lang="en-US" dirty="0" err="1" smtClean="0"/>
              <a:t>puntos</a:t>
            </a:r>
            <a:r>
              <a:rPr lang="en-US" dirty="0" smtClean="0"/>
              <a:t> (</a:t>
            </a:r>
            <a:r>
              <a:rPr lang="en-US" dirty="0" err="1" smtClean="0"/>
              <a:t>velocidad</a:t>
            </a:r>
            <a:r>
              <a:rPr lang="en-US" dirty="0" smtClean="0"/>
              <a:t>)</a:t>
            </a:r>
            <a:endParaRPr lang="en-US" dirty="0"/>
          </a:p>
          <a:p>
            <a:pPr lvl="1"/>
            <a:r>
              <a:rPr lang="en-US" dirty="0" err="1" smtClean="0"/>
              <a:t>Mantenerlos</a:t>
            </a:r>
            <a:r>
              <a:rPr lang="en-US" dirty="0" smtClean="0"/>
              <a:t> a lo largo de la </a:t>
            </a:r>
            <a:r>
              <a:rPr lang="en-US" dirty="0" err="1" smtClean="0"/>
              <a:t>vida</a:t>
            </a:r>
            <a:r>
              <a:rPr lang="en-US" dirty="0" smtClean="0"/>
              <a:t> </a:t>
            </a:r>
            <a:r>
              <a:rPr lang="en-US" dirty="0" err="1" smtClean="0"/>
              <a:t>útil</a:t>
            </a:r>
            <a:r>
              <a:rPr lang="en-US" dirty="0" smtClean="0"/>
              <a:t> del </a:t>
            </a:r>
            <a:r>
              <a:rPr lang="en-US" dirty="0" err="1" smtClean="0"/>
              <a:t>interruptor</a:t>
            </a:r>
            <a:endParaRPr lang="en-US" dirty="0" smtClean="0"/>
          </a:p>
          <a:p>
            <a:pPr lvl="1"/>
            <a:r>
              <a:rPr lang="en-US" dirty="0" err="1" smtClean="0"/>
              <a:t>Preferiblemente</a:t>
            </a:r>
            <a:r>
              <a:rPr lang="en-US" dirty="0" smtClean="0"/>
              <a:t> </a:t>
            </a:r>
            <a:r>
              <a:rPr lang="en-US" dirty="0" err="1" smtClean="0"/>
              <a:t>realizar</a:t>
            </a:r>
            <a:r>
              <a:rPr lang="en-US" dirty="0" smtClean="0"/>
              <a:t> </a:t>
            </a:r>
            <a:r>
              <a:rPr lang="en-US" dirty="0" err="1" smtClean="0"/>
              <a:t>mediciones</a:t>
            </a:r>
            <a:r>
              <a:rPr lang="en-US" dirty="0" smtClean="0"/>
              <a:t> </a:t>
            </a:r>
            <a:r>
              <a:rPr lang="en-US" dirty="0" err="1" smtClean="0"/>
              <a:t>desde</a:t>
            </a:r>
            <a:r>
              <a:rPr lang="en-US" dirty="0" smtClean="0"/>
              <a:t> la </a:t>
            </a:r>
            <a:r>
              <a:rPr lang="en-US" dirty="0" err="1" smtClean="0"/>
              <a:t>puesta</a:t>
            </a:r>
            <a:r>
              <a:rPr lang="en-US" dirty="0" smtClean="0"/>
              <a:t> </a:t>
            </a:r>
            <a:r>
              <a:rPr lang="en-US" dirty="0" err="1" smtClean="0"/>
              <a:t>en</a:t>
            </a:r>
            <a:r>
              <a:rPr lang="en-US" dirty="0" smtClean="0"/>
              <a:t> </a:t>
            </a:r>
            <a:r>
              <a:rPr lang="en-US" dirty="0" err="1" smtClean="0"/>
              <a:t>servicio</a:t>
            </a:r>
            <a:endParaRPr lang="en-US" dirty="0"/>
          </a:p>
        </p:txBody>
      </p:sp>
    </p:spTree>
    <p:extLst>
      <p:ext uri="{BB962C8B-B14F-4D97-AF65-F5344CB8AC3E}">
        <p14:creationId xmlns:p14="http://schemas.microsoft.com/office/powerpoint/2010/main" val="729432638"/>
      </p:ext>
    </p:extLst>
  </p:cSld>
  <p:clrMapOvr>
    <a:masterClrMapping/>
  </p:clrMapOvr>
  <p:transition spd="slow"/>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9211B1F-3837-4C91-A85B-148346309B3C}"/>
              </a:ext>
            </a:extLst>
          </p:cNvPr>
          <p:cNvSpPr txBox="1">
            <a:spLocks/>
          </p:cNvSpPr>
          <p:nvPr/>
        </p:nvSpPr>
        <p:spPr bwMode="auto">
          <a:xfrm>
            <a:off x="2560956" y="284315"/>
            <a:ext cx="6238775" cy="482203"/>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lvl1pPr algn="r" defTabSz="739775" rtl="0" eaLnBrk="1" fontAlgn="base" hangingPunct="1">
              <a:lnSpc>
                <a:spcPct val="85000"/>
              </a:lnSpc>
              <a:spcBef>
                <a:spcPct val="0"/>
              </a:spcBef>
              <a:spcAft>
                <a:spcPct val="0"/>
              </a:spcAft>
              <a:defRPr sz="2400" b="1" i="0" baseline="0">
                <a:solidFill>
                  <a:srgbClr val="31414B"/>
                </a:solidFill>
                <a:latin typeface="Arial Black" charset="0"/>
                <a:ea typeface="Arial Black" charset="0"/>
                <a:cs typeface="Arial Black" charset="0"/>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GB" kern="0" dirty="0" err="1"/>
              <a:t>Cunclusiones</a:t>
            </a:r>
            <a:endParaRPr lang="en-GB" kern="0" dirty="0"/>
          </a:p>
        </p:txBody>
      </p:sp>
      <p:sp>
        <p:nvSpPr>
          <p:cNvPr id="4" name="Content Placeholder 2"/>
          <p:cNvSpPr>
            <a:spLocks noGrp="1"/>
          </p:cNvSpPr>
          <p:nvPr>
            <p:ph idx="4294967295"/>
          </p:nvPr>
        </p:nvSpPr>
        <p:spPr>
          <a:xfrm>
            <a:off x="950245" y="1071849"/>
            <a:ext cx="7384455" cy="2291461"/>
          </a:xfrm>
        </p:spPr>
        <p:txBody>
          <a:bodyPr/>
          <a:lstStyle/>
          <a:p>
            <a:r>
              <a:rPr lang="en-US" dirty="0" err="1" smtClean="0"/>
              <a:t>Puntos</a:t>
            </a:r>
            <a:r>
              <a:rPr lang="en-US" dirty="0" smtClean="0"/>
              <a:t> para el </a:t>
            </a:r>
            <a:r>
              <a:rPr lang="en-US" dirty="0" err="1" smtClean="0"/>
              <a:t>cálculo</a:t>
            </a:r>
            <a:r>
              <a:rPr lang="en-US" dirty="0" smtClean="0"/>
              <a:t> de </a:t>
            </a:r>
            <a:r>
              <a:rPr lang="en-US" dirty="0" err="1" smtClean="0"/>
              <a:t>velocidad</a:t>
            </a:r>
            <a:endParaRPr lang="en-US" dirty="0" smtClean="0"/>
          </a:p>
          <a:p>
            <a:pPr lvl="1"/>
            <a:r>
              <a:rPr lang="en-US" dirty="0" smtClean="0"/>
              <a:t>Zona de </a:t>
            </a:r>
            <a:r>
              <a:rPr lang="en-US" dirty="0" err="1" smtClean="0"/>
              <a:t>arco</a:t>
            </a:r>
            <a:r>
              <a:rPr lang="en-US" dirty="0" smtClean="0"/>
              <a:t> de </a:t>
            </a:r>
            <a:r>
              <a:rPr lang="en-US" dirty="0" err="1" smtClean="0"/>
              <a:t>contactos</a:t>
            </a:r>
            <a:endParaRPr lang="en-US" dirty="0" smtClean="0"/>
          </a:p>
          <a:p>
            <a:pPr lvl="1"/>
            <a:r>
              <a:rPr lang="en-US" dirty="0" err="1" smtClean="0"/>
              <a:t>Porción</a:t>
            </a:r>
            <a:r>
              <a:rPr lang="en-US" dirty="0" smtClean="0"/>
              <a:t> lineal del </a:t>
            </a:r>
            <a:r>
              <a:rPr lang="en-US" dirty="0" err="1" smtClean="0"/>
              <a:t>desplazamiento</a:t>
            </a:r>
            <a:r>
              <a:rPr lang="en-US" dirty="0" smtClean="0"/>
              <a:t> de </a:t>
            </a:r>
            <a:r>
              <a:rPr lang="en-US" dirty="0" err="1" smtClean="0"/>
              <a:t>contacto</a:t>
            </a:r>
            <a:endParaRPr lang="en-US" dirty="0" smtClean="0"/>
          </a:p>
          <a:p>
            <a:pPr lvl="1"/>
            <a:r>
              <a:rPr lang="en-US" dirty="0" err="1" smtClean="0"/>
              <a:t>Cuando</a:t>
            </a:r>
            <a:r>
              <a:rPr lang="en-US" dirty="0" smtClean="0"/>
              <a:t> no </a:t>
            </a:r>
            <a:r>
              <a:rPr lang="en-US" dirty="0" err="1" smtClean="0"/>
              <a:t>exista</a:t>
            </a:r>
            <a:r>
              <a:rPr lang="en-US" dirty="0" smtClean="0"/>
              <a:t> </a:t>
            </a:r>
            <a:r>
              <a:rPr lang="en-US" dirty="0" err="1" smtClean="0"/>
              <a:t>información</a:t>
            </a:r>
            <a:r>
              <a:rPr lang="en-US" dirty="0" smtClean="0"/>
              <a:t> del </a:t>
            </a:r>
            <a:r>
              <a:rPr lang="en-US" dirty="0" err="1" smtClean="0"/>
              <a:t>fabricante</a:t>
            </a:r>
            <a:r>
              <a:rPr lang="en-US" dirty="0" smtClean="0"/>
              <a:t> </a:t>
            </a:r>
          </a:p>
          <a:p>
            <a:pPr lvl="2"/>
            <a:r>
              <a:rPr lang="en-US" dirty="0" err="1" smtClean="0"/>
              <a:t>Cierre</a:t>
            </a:r>
            <a:r>
              <a:rPr lang="en-US" dirty="0" smtClean="0"/>
              <a:t>: Toque del </a:t>
            </a:r>
            <a:r>
              <a:rPr lang="en-US" dirty="0" err="1" smtClean="0"/>
              <a:t>contacto</a:t>
            </a:r>
            <a:r>
              <a:rPr lang="en-US" dirty="0" smtClean="0"/>
              <a:t> y 10 </a:t>
            </a:r>
            <a:r>
              <a:rPr lang="en-US" dirty="0" err="1" smtClean="0"/>
              <a:t>ms</a:t>
            </a:r>
            <a:r>
              <a:rPr lang="en-US" dirty="0" smtClean="0"/>
              <a:t> antes</a:t>
            </a:r>
          </a:p>
          <a:p>
            <a:pPr lvl="2"/>
            <a:r>
              <a:rPr lang="en-US" dirty="0" err="1" smtClean="0"/>
              <a:t>Apertura</a:t>
            </a:r>
            <a:r>
              <a:rPr lang="en-US" dirty="0" smtClean="0"/>
              <a:t>: </a:t>
            </a:r>
            <a:r>
              <a:rPr lang="en-US" dirty="0" err="1" smtClean="0"/>
              <a:t>Separación</a:t>
            </a:r>
            <a:r>
              <a:rPr lang="en-US" dirty="0" smtClean="0"/>
              <a:t> del </a:t>
            </a:r>
            <a:r>
              <a:rPr lang="en-US" dirty="0" err="1" smtClean="0"/>
              <a:t>contacto</a:t>
            </a:r>
            <a:r>
              <a:rPr lang="en-US" dirty="0" smtClean="0"/>
              <a:t> y 10 </a:t>
            </a:r>
            <a:r>
              <a:rPr lang="en-US" dirty="0" err="1" smtClean="0"/>
              <a:t>ms</a:t>
            </a:r>
            <a:r>
              <a:rPr lang="en-US" dirty="0" smtClean="0"/>
              <a:t> </a:t>
            </a:r>
            <a:r>
              <a:rPr lang="en-US" dirty="0" err="1" smtClean="0"/>
              <a:t>después</a:t>
            </a:r>
            <a:endParaRPr lang="en-US" dirty="0" smtClean="0"/>
          </a:p>
          <a:p>
            <a:pPr marL="549275" lvl="1" indent="0">
              <a:buNone/>
            </a:pPr>
            <a:endParaRPr lang="en-US" dirty="0" smtClean="0"/>
          </a:p>
          <a:p>
            <a:pPr lvl="1"/>
            <a:endParaRPr lang="en-US" dirty="0"/>
          </a:p>
        </p:txBody>
      </p:sp>
    </p:spTree>
    <p:extLst>
      <p:ext uri="{BB962C8B-B14F-4D97-AF65-F5344CB8AC3E}">
        <p14:creationId xmlns:p14="http://schemas.microsoft.com/office/powerpoint/2010/main" val="937015436"/>
      </p:ext>
    </p:extLst>
  </p:cSld>
  <p:clrMapOvr>
    <a:masterClrMapping/>
  </p:clrMapOvr>
  <p:transition spd="slow"/>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7884"/>
            <a:ext cx="9144000" cy="5151384"/>
          </a:xfrm>
          <a:prstGeom prst="rect">
            <a:avLst/>
          </a:prstGeom>
        </p:spPr>
      </p:pic>
    </p:spTree>
    <p:extLst>
      <p:ext uri="{BB962C8B-B14F-4D97-AF65-F5344CB8AC3E}">
        <p14:creationId xmlns:p14="http://schemas.microsoft.com/office/powerpoint/2010/main" val="2771941769"/>
      </p:ext>
    </p:extLst>
  </p:cSld>
  <p:clrMapOvr>
    <a:masterClrMapping/>
  </p:clrMapOvr>
  <p:transition spd="slow"/>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3733166" y="1358902"/>
            <a:ext cx="3989070" cy="1424939"/>
          </a:xfrm>
        </p:spPr>
        <p:txBody>
          <a:bodyPr/>
          <a:lstStyle/>
          <a:p>
            <a:pPr algn="ctr">
              <a:lnSpc>
                <a:spcPct val="150000"/>
              </a:lnSpc>
            </a:pPr>
            <a:r>
              <a:rPr lang="es-MX" sz="1200" dirty="0"/>
              <a:t>Cualquier otra pregunta, solicitud o comentario adicional, </a:t>
            </a:r>
            <a:r>
              <a:rPr lang="es-MX" sz="1200" dirty="0" smtClean="0"/>
              <a:t>pueden escribir al siguiente correo:</a:t>
            </a:r>
            <a:br>
              <a:rPr lang="es-MX" sz="1200" dirty="0" smtClean="0"/>
            </a:br>
            <a:r>
              <a:rPr lang="es-MX" sz="1200" dirty="0" smtClean="0"/>
              <a:t>raidel.coa@megger.com </a:t>
            </a:r>
            <a:r>
              <a:rPr lang="es-MX" sz="1200" dirty="0"/>
              <a:t/>
            </a:r>
            <a:br>
              <a:rPr lang="es-MX" sz="1200" dirty="0"/>
            </a:br>
            <a:r>
              <a:rPr lang="es-MX" sz="1200" dirty="0"/>
              <a:t>o </a:t>
            </a:r>
            <a:r>
              <a:rPr lang="es-MX" sz="1200" dirty="0" smtClean="0"/>
              <a:t>llamar </a:t>
            </a:r>
            <a:r>
              <a:rPr lang="es-MX" sz="1200" dirty="0"/>
              <a:t>al + </a:t>
            </a:r>
            <a:r>
              <a:rPr lang="es-MX" sz="1200" dirty="0" smtClean="0"/>
              <a:t>57 311 576 0238</a:t>
            </a:r>
            <a:endParaRPr lang="es-MX" sz="1200" dirty="0"/>
          </a:p>
        </p:txBody>
      </p:sp>
    </p:spTree>
    <p:extLst>
      <p:ext uri="{BB962C8B-B14F-4D97-AF65-F5344CB8AC3E}">
        <p14:creationId xmlns:p14="http://schemas.microsoft.com/office/powerpoint/2010/main" val="2099676039"/>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Presentation Template_V6.1 16x9">
  <a:themeElements>
    <a:clrScheme name="Megger PPT">
      <a:dk1>
        <a:srgbClr val="000000"/>
      </a:dk1>
      <a:lt1>
        <a:srgbClr val="FFFFFF"/>
      </a:lt1>
      <a:dk2>
        <a:srgbClr val="231F20"/>
      </a:dk2>
      <a:lt2>
        <a:srgbClr val="FFFFFF"/>
      </a:lt2>
      <a:accent1>
        <a:srgbClr val="ED1B2E"/>
      </a:accent1>
      <a:accent2>
        <a:srgbClr val="CECECE"/>
      </a:accent2>
      <a:accent3>
        <a:srgbClr val="FFFFFF"/>
      </a:accent3>
      <a:accent4>
        <a:srgbClr val="00AB59"/>
      </a:accent4>
      <a:accent5>
        <a:srgbClr val="FFC423"/>
      </a:accent5>
      <a:accent6>
        <a:srgbClr val="A8651D"/>
      </a:accent6>
      <a:hlink>
        <a:srgbClr val="231F20"/>
      </a:hlink>
      <a:folHlink>
        <a:srgbClr val="231F20"/>
      </a:folHlink>
    </a:clrScheme>
    <a:fontScheme name="Megger PowerPoint template 3-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Megger PowerPoint template 3-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egger PowerPoint template 3-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egger PowerPoint template 3-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egger PowerPoint template 3-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egger PowerPoint template 3-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egger PowerPoint template 3-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8">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A2FFA3"/>
        </a:folHlink>
      </a:clrScheme>
      <a:clrMap bg1="lt1" tx1="dk1" bg2="lt2" tx2="dk2" accent1="accent1" accent2="accent2" accent3="accent3" accent4="accent4" accent5="accent5" accent6="accent6" hlink="hlink" folHlink="folHlink"/>
    </a:extraClrScheme>
    <a:extraClrScheme>
      <a:clrScheme name="Megger PowerPoint template 3-0 9">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0033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78C360B3-2065-9E4B-8DD0-192C2A0FD2C1}" vid="{9141C4F1-541E-314A-BDA0-BFAE9E5ABCC2}"/>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16_9_powerpointpresentation_v01</Template>
  <TotalTime>1069</TotalTime>
  <Pages>13</Pages>
  <Words>2122</Words>
  <Application>Microsoft Office PowerPoint</Application>
  <PresentationFormat>Presentación en pantalla (16:9)</PresentationFormat>
  <Paragraphs>432</Paragraphs>
  <Slides>75</Slides>
  <Notes>27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75</vt:i4>
      </vt:variant>
    </vt:vector>
  </HeadingPairs>
  <TitlesOfParts>
    <vt:vector size="80" baseType="lpstr">
      <vt:lpstr>Arial</vt:lpstr>
      <vt:lpstr>Arial Black</vt:lpstr>
      <vt:lpstr>Times New Roman</vt:lpstr>
      <vt:lpstr>Wingdings</vt:lpstr>
      <vt:lpstr>Presentation Template_V6.1 16x9</vt:lpstr>
      <vt:lpstr>INTERRUPTORES - Desplazamiento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Requerimientos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Transductores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Mediciones de desplazamiento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Casos de estudio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Conclusiones</vt:lpstr>
      <vt:lpstr>Presentación de PowerPoint</vt:lpstr>
      <vt:lpstr>Presentación de PowerPoint</vt:lpstr>
      <vt:lpstr>Presentación de PowerPoint</vt:lpstr>
      <vt:lpstr>Cualquier otra pregunta, solicitud o comentario adicional, pueden escribir al siguiente correo: raidel.coa@megger.com  o llamar al + 57 311 576 0238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Microsoft Office User</dc:creator>
  <cp:lastModifiedBy>LENOVO</cp:lastModifiedBy>
  <cp:revision>144</cp:revision>
  <cp:lastPrinted>2017-04-04T13:55:20Z</cp:lastPrinted>
  <dcterms:created xsi:type="dcterms:W3CDTF">2017-09-25T19:49:49Z</dcterms:created>
  <dcterms:modified xsi:type="dcterms:W3CDTF">2019-08-05T16:37:53Z</dcterms:modified>
</cp:coreProperties>
</file>